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56" r:id="rId2"/>
    <p:sldId id="278" r:id="rId3"/>
    <p:sldId id="302" r:id="rId4"/>
    <p:sldId id="312" r:id="rId5"/>
    <p:sldId id="303" r:id="rId6"/>
    <p:sldId id="304" r:id="rId7"/>
    <p:sldId id="305" r:id="rId8"/>
    <p:sldId id="306" r:id="rId9"/>
    <p:sldId id="307" r:id="rId10"/>
    <p:sldId id="310" r:id="rId11"/>
    <p:sldId id="316" r:id="rId12"/>
    <p:sldId id="318" r:id="rId13"/>
    <p:sldId id="295" r:id="rId14"/>
    <p:sldId id="317" r:id="rId15"/>
    <p:sldId id="321" r:id="rId16"/>
    <p:sldId id="319" r:id="rId17"/>
    <p:sldId id="313" r:id="rId18"/>
    <p:sldId id="320" r:id="rId19"/>
    <p:sldId id="315" r:id="rId20"/>
    <p:sldId id="324" r:id="rId21"/>
    <p:sldId id="331" r:id="rId22"/>
    <p:sldId id="325" r:id="rId23"/>
    <p:sldId id="326" r:id="rId24"/>
    <p:sldId id="327" r:id="rId25"/>
    <p:sldId id="328" r:id="rId26"/>
    <p:sldId id="329" r:id="rId27"/>
    <p:sldId id="330" r:id="rId28"/>
    <p:sldId id="322" r:id="rId29"/>
    <p:sldId id="32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BE5D6"/>
    <a:srgbClr val="306A67"/>
    <a:srgbClr val="AD8714"/>
    <a:srgbClr val="823A2D"/>
    <a:srgbClr val="2F8F8B"/>
    <a:srgbClr val="B7402A"/>
    <a:srgbClr val="FAFBFD"/>
    <a:srgbClr val="33333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56" autoAdjust="0"/>
    <p:restoredTop sz="82621" autoAdjust="0"/>
  </p:normalViewPr>
  <p:slideViewPr>
    <p:cSldViewPr snapToGrid="0">
      <p:cViewPr varScale="1">
        <p:scale>
          <a:sx n="116" d="100"/>
          <a:sy n="116" d="100"/>
        </p:scale>
        <p:origin x="324" y="114"/>
      </p:cViewPr>
      <p:guideLst/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2107-7189-41C0-BA64-8D977098AE70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49B68-E4D1-4617-905D-5A644279687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98881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65470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举例子说明</a:t>
            </a:r>
            <a:r>
              <a:rPr lang="en-US" altLang="zh-CN" dirty="0" smtClean="0"/>
              <a:t>bootstrap</a:t>
            </a:r>
            <a:r>
              <a:rPr lang="zh-CN" altLang="en-US" dirty="0" smtClean="0"/>
              <a:t>是怎么搞定的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49B68-E4D1-4617-905D-5A6442796879}" type="slidenum">
              <a:rPr lang="zh-CN" altLang="en-US" smtClean="0">
                <a:solidFill>
                  <a:prstClr val="black"/>
                </a:solidFill>
              </a:rPr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05907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举例子说明</a:t>
            </a:r>
            <a:r>
              <a:rPr lang="en-US" altLang="zh-CN" dirty="0" smtClean="0"/>
              <a:t>bootstrap</a:t>
            </a:r>
            <a:r>
              <a:rPr lang="zh-CN" altLang="en-US" dirty="0" smtClean="0"/>
              <a:t>是怎么搞定的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49B68-E4D1-4617-905D-5A6442796879}" type="slidenum">
              <a:rPr lang="zh-CN" altLang="en-US" smtClean="0">
                <a:solidFill>
                  <a:prstClr val="black"/>
                </a:solidFill>
              </a:rPr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举例子说明</a:t>
            </a:r>
            <a:r>
              <a:rPr lang="en-US" altLang="zh-CN" dirty="0" smtClean="0"/>
              <a:t>bootstrap</a:t>
            </a:r>
            <a:r>
              <a:rPr lang="zh-CN" altLang="en-US" dirty="0" smtClean="0"/>
              <a:t>是怎么搞定的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49B68-E4D1-4617-905D-5A6442796879}" type="slidenum">
              <a:rPr lang="zh-CN" altLang="en-US" smtClean="0">
                <a:solidFill>
                  <a:prstClr val="black"/>
                </a:solidFill>
              </a:rPr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815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举例子说明</a:t>
            </a:r>
            <a:r>
              <a:rPr lang="en-US" altLang="zh-CN" dirty="0" smtClean="0"/>
              <a:t>bootstrap</a:t>
            </a:r>
            <a:r>
              <a:rPr lang="zh-CN" altLang="en-US" dirty="0" smtClean="0"/>
              <a:t>是怎么搞定的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49B68-E4D1-4617-905D-5A6442796879}" type="slidenum">
              <a:rPr lang="zh-CN" altLang="en-US" smtClean="0">
                <a:solidFill>
                  <a:prstClr val="black"/>
                </a:solidFill>
              </a:rPr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25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回顾一下上节课的内容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举例子说明</a:t>
            </a:r>
            <a:r>
              <a:rPr lang="en-US" altLang="zh-CN" dirty="0" smtClean="0"/>
              <a:t>bootstrap</a:t>
            </a:r>
            <a:r>
              <a:rPr lang="zh-CN" altLang="en-US" dirty="0" smtClean="0"/>
              <a:t>是怎么搞定的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49B68-E4D1-4617-905D-5A6442796879}" type="slidenum">
              <a:rPr lang="zh-CN" altLang="en-US" smtClean="0">
                <a:solidFill>
                  <a:prstClr val="black"/>
                </a:solidFill>
              </a:rPr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5554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举例子说明</a:t>
            </a:r>
            <a:r>
              <a:rPr lang="en-US" altLang="zh-CN" dirty="0" smtClean="0"/>
              <a:t>bootstrap</a:t>
            </a:r>
            <a:r>
              <a:rPr lang="zh-CN" altLang="en-US" dirty="0" smtClean="0"/>
              <a:t>是怎么搞定的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49B68-E4D1-4617-905D-5A6442796879}" type="slidenum">
              <a:rPr lang="zh-CN" altLang="en-US" smtClean="0">
                <a:solidFill>
                  <a:prstClr val="black"/>
                </a:solidFill>
              </a:rPr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5391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举例子说明</a:t>
            </a:r>
            <a:r>
              <a:rPr lang="en-US" altLang="zh-CN" dirty="0" smtClean="0"/>
              <a:t>bootstrap</a:t>
            </a:r>
            <a:r>
              <a:rPr lang="zh-CN" altLang="en-US" dirty="0" smtClean="0"/>
              <a:t>是怎么搞定的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49B68-E4D1-4617-905D-5A6442796879}" type="slidenum">
              <a:rPr lang="zh-CN" altLang="en-US" smtClean="0">
                <a:solidFill>
                  <a:prstClr val="black"/>
                </a:solidFill>
              </a:rPr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9216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举例子说明</a:t>
            </a:r>
            <a:r>
              <a:rPr lang="en-US" altLang="zh-CN" dirty="0" smtClean="0"/>
              <a:t>bootstrap</a:t>
            </a:r>
            <a:r>
              <a:rPr lang="zh-CN" altLang="en-US" dirty="0" smtClean="0"/>
              <a:t>是怎么搞定的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49B68-E4D1-4617-905D-5A6442796879}" type="slidenum">
              <a:rPr lang="zh-CN" altLang="en-US" smtClean="0">
                <a:solidFill>
                  <a:prstClr val="black"/>
                </a:solidFill>
              </a:r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0114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举例子说明</a:t>
            </a:r>
            <a:r>
              <a:rPr lang="en-US" altLang="zh-CN" dirty="0" smtClean="0"/>
              <a:t>bootstrap</a:t>
            </a:r>
            <a:r>
              <a:rPr lang="zh-CN" altLang="en-US" dirty="0" smtClean="0"/>
              <a:t>是怎么搞定的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49B68-E4D1-4617-905D-5A6442796879}" type="slidenum">
              <a:rPr lang="zh-CN" altLang="en-US" smtClean="0">
                <a:solidFill>
                  <a:prstClr val="black"/>
                </a:solidFill>
              </a:r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90925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举例子说明</a:t>
            </a:r>
            <a:r>
              <a:rPr lang="en-US" altLang="zh-CN" dirty="0" smtClean="0"/>
              <a:t>bootstrap</a:t>
            </a:r>
            <a:r>
              <a:rPr lang="zh-CN" altLang="en-US" dirty="0" smtClean="0"/>
              <a:t>是怎么搞定的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49B68-E4D1-4617-905D-5A6442796879}" type="slidenum">
              <a:rPr lang="zh-CN" altLang="en-US" smtClean="0">
                <a:solidFill>
                  <a:prstClr val="black"/>
                </a:solidFill>
              </a:rPr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06096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举例子说明</a:t>
            </a:r>
            <a:r>
              <a:rPr lang="en-US" altLang="zh-CN" dirty="0" smtClean="0"/>
              <a:t>bootstrap</a:t>
            </a:r>
            <a:r>
              <a:rPr lang="zh-CN" altLang="en-US" dirty="0" smtClean="0"/>
              <a:t>是怎么搞定的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49B68-E4D1-4617-905D-5A6442796879}" type="slidenum">
              <a:rPr lang="zh-CN" altLang="en-US" smtClean="0">
                <a:solidFill>
                  <a:prstClr val="black"/>
                </a:solidFill>
              </a:rPr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9769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举例子说明</a:t>
            </a:r>
            <a:r>
              <a:rPr lang="en-US" altLang="zh-CN" dirty="0" smtClean="0"/>
              <a:t>bootstrap</a:t>
            </a:r>
            <a:r>
              <a:rPr lang="zh-CN" altLang="en-US" dirty="0" smtClean="0"/>
              <a:t>是怎么搞定的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2249B68-E4D1-4617-905D-5A6442796879}" type="slidenum">
              <a:rPr lang="zh-CN" altLang="en-US" smtClean="0">
                <a:solidFill>
                  <a:prstClr val="black"/>
                </a:solidFill>
              </a:rPr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2110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2BA9-EB70-46E5-97BF-07B7E0B388C9}" type="datetimeFigureOut">
              <a:rPr lang="zh-CN" altLang="en-US" smtClean="0"/>
              <a:t>2018/12/6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v2.bootcss.com/base-css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1.png"/><Relationship Id="rId18" Type="http://schemas.microsoft.com/office/2007/relationships/hdphoto" Target="../media/hdphoto8.wdp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12" Type="http://schemas.microsoft.com/office/2007/relationships/hdphoto" Target="../media/hdphoto5.wdp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0.png"/><Relationship Id="rId5" Type="http://schemas.openxmlformats.org/officeDocument/2006/relationships/image" Target="../media/image7.png"/><Relationship Id="rId15" Type="http://schemas.openxmlformats.org/officeDocument/2006/relationships/image" Target="../media/image1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9.png"/><Relationship Id="rId14" Type="http://schemas.microsoft.com/office/2007/relationships/hdphoto" Target="../media/hdphoto6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microsoft.com/office/2007/relationships/hdphoto" Target="../media/hdphoto5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11" Type="http://schemas.openxmlformats.org/officeDocument/2006/relationships/image" Target="../media/image10.png"/><Relationship Id="rId5" Type="http://schemas.openxmlformats.org/officeDocument/2006/relationships/image" Target="../media/image13.png"/><Relationship Id="rId10" Type="http://schemas.microsoft.com/office/2007/relationships/hdphoto" Target="../media/hdphoto2.wdp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microsoft.com/office/2007/relationships/hdphoto" Target="../media/hdphoto7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6044" y="1570893"/>
            <a:ext cx="3352800" cy="3352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58844" y="1570893"/>
            <a:ext cx="8833156" cy="3352800"/>
          </a:xfrm>
          <a:prstGeom prst="rect">
            <a:avLst/>
          </a:prstGeom>
          <a:solidFill>
            <a:srgbClr val="0425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5733" y="2028616"/>
            <a:ext cx="8111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基于互联网技术的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心理学实验编程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Web-Based Psychological Experimental Programming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4968092" y="2015354"/>
            <a:ext cx="0" cy="327867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PART 2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663092" y="1148407"/>
            <a:ext cx="2933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HTML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基础语法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47671" y="1863389"/>
            <a:ext cx="1431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HTML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80581" y="1863390"/>
            <a:ext cx="19287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CSS/DIV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617536" y="1863390"/>
            <a:ext cx="27671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JAVASCRIPT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1336520" y="4416580"/>
            <a:ext cx="2698595" cy="88858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6602045" y="4424017"/>
            <a:ext cx="2008777" cy="81135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347671" y="2649114"/>
            <a:ext cx="25186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定义网页呈现的</a:t>
            </a:r>
            <a:r>
              <a:rPr lang="zh-CN" altLang="en-US" b="1" dirty="0" smtClean="0">
                <a:solidFill>
                  <a:srgbClr val="FF0000"/>
                </a:solidFill>
              </a:rPr>
              <a:t>内容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</a:rPr>
              <a:t>文字、图片、音视频、超链接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043877" y="5055152"/>
            <a:ext cx="3152286" cy="1037064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1325369" y="2007917"/>
            <a:ext cx="0" cy="240866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347671" y="3558797"/>
            <a:ext cx="185820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采用脚本语言</a:t>
            </a: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最新版本</a:t>
            </a:r>
            <a:r>
              <a:rPr lang="en-US" altLang="zh-CN" b="1" dirty="0" smtClean="0">
                <a:solidFill>
                  <a:schemeClr val="bg1"/>
                </a:solidFill>
              </a:rPr>
              <a:t>HTML5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610821" y="2022791"/>
            <a:ext cx="0" cy="2408663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990393" y="2657486"/>
            <a:ext cx="2877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定义网页呈现的</a:t>
            </a:r>
            <a:r>
              <a:rPr lang="zh-CN" altLang="en-US" b="1" dirty="0" smtClean="0">
                <a:solidFill>
                  <a:srgbClr val="FF0000"/>
                </a:solidFill>
              </a:rPr>
              <a:t>格式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</a:rPr>
              <a:t>字体、颜色、大小、边距、位置等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990393" y="3567169"/>
            <a:ext cx="1628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采用脚本语言</a:t>
            </a: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最新版本</a:t>
            </a:r>
            <a:r>
              <a:rPr lang="en-US" altLang="zh-CN" b="1" dirty="0" smtClean="0">
                <a:solidFill>
                  <a:schemeClr val="bg1"/>
                </a:solidFill>
              </a:rPr>
              <a:t>CSS3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633121" y="2657486"/>
            <a:ext cx="30572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定义网页对象的</a:t>
            </a:r>
            <a:r>
              <a:rPr lang="zh-CN" altLang="en-US" b="1" dirty="0">
                <a:solidFill>
                  <a:srgbClr val="FF0000"/>
                </a:solidFill>
              </a:rPr>
              <a:t>动作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</a:rPr>
              <a:t>通过设定事件，完成函数定义的动作</a:t>
            </a:r>
            <a:endParaRPr lang="zh-CN" altLang="en-US" sz="1400" b="1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633121" y="3567169"/>
            <a:ext cx="16289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采用脚本语言</a:t>
            </a: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</a:rPr>
              <a:t>最新版本</a:t>
            </a:r>
            <a:r>
              <a:rPr lang="en-US" altLang="zh-CN" b="1" dirty="0" smtClean="0">
                <a:solidFill>
                  <a:schemeClr val="bg1"/>
                </a:solidFill>
              </a:rPr>
              <a:t>ES9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36152" y="5238979"/>
            <a:ext cx="26212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solidFill>
                  <a:schemeClr val="bg1"/>
                </a:solidFill>
              </a:rPr>
              <a:t>Bootstrap 4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10280" y="5837850"/>
            <a:ext cx="31935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入门教程推荐：</a:t>
            </a:r>
            <a:endParaRPr lang="en-US" altLang="zh-CN" dirty="0" smtClean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://c.runoob.com/</a:t>
            </a:r>
            <a:endParaRPr lang="en-US" altLang="zh-CN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</a:t>
            </a:r>
            <a:r>
              <a:rPr lang="en-US" altLang="zh-CN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://www.w3school.com.cn</a:t>
            </a:r>
            <a:r>
              <a:rPr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/ </a:t>
            </a:r>
            <a:endParaRPr lang="zh-CN" altLang="en-US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77445" y="22809"/>
            <a:ext cx="277992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2.1 HTML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元素</a:t>
            </a:r>
            <a:endParaRPr lang="en-US" altLang="zh-CN" sz="3200" b="1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186"/>
          <a:stretch>
            <a:fillRect/>
          </a:stretch>
        </p:blipFill>
        <p:spPr>
          <a:xfrm>
            <a:off x="116625" y="3092392"/>
            <a:ext cx="3315150" cy="2479068"/>
          </a:xfrm>
          <a:prstGeom prst="rect">
            <a:avLst/>
          </a:prstGeom>
        </p:spPr>
      </p:pic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954413"/>
              </p:ext>
            </p:extLst>
          </p:nvPr>
        </p:nvGraphicFramePr>
        <p:xfrm>
          <a:off x="124031" y="932931"/>
          <a:ext cx="5791200" cy="751182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7811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6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35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0342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开始标签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元素内容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结束标签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&lt;p&gt;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这是第一个段落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&lt;/p&gt;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3735813" y="1763238"/>
            <a:ext cx="4051942" cy="198515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&lt;p&gt;</a:t>
            </a:r>
            <a:r>
              <a:rPr lang="zh-CN" altLang="en-US" sz="1600" b="1" dirty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元素</a:t>
            </a:r>
            <a:r>
              <a:rPr lang="zh-CN" altLang="en-US" sz="1600" dirty="0" smtClean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endParaRPr lang="en-US" altLang="zh-CN" sz="1600" dirty="0" smtClean="0">
              <a:solidFill>
                <a:schemeClr val="accent2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lvl="0">
              <a:lnSpc>
                <a:spcPct val="150000"/>
              </a:lnSpc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&lt;p&gt;</a:t>
            </a:r>
            <a:r>
              <a:rPr lang="zh-CN" altLang="en-US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这是第一个元素。</a:t>
            </a:r>
            <a:r>
              <a:rPr lang="en-US" altLang="zh-CN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&lt;/p&gt;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定义了</a:t>
            </a:r>
            <a:r>
              <a:rPr lang="en-US" altLang="zh-CN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HTML</a:t>
            </a:r>
            <a:r>
              <a:rPr lang="zh-CN" altLang="en-US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文档中的一个</a:t>
            </a:r>
            <a:r>
              <a:rPr lang="zh-CN" altLang="en-US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段落</a:t>
            </a:r>
            <a:r>
              <a:rPr lang="zh-CN" altLang="en-US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600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拥有开始标签</a:t>
            </a:r>
            <a:r>
              <a:rPr lang="en-US" altLang="zh-CN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&lt;p&gt;</a:t>
            </a:r>
            <a:r>
              <a:rPr lang="zh-CN" altLang="en-US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和结束标签</a:t>
            </a:r>
            <a:r>
              <a:rPr lang="en-US" altLang="zh-CN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&lt;/p&gt;</a:t>
            </a:r>
            <a:r>
              <a:rPr lang="zh-CN" altLang="en-US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600" dirty="0" smtClean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元素内容是：这是第一个段落</a:t>
            </a:r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35814" y="3842113"/>
            <a:ext cx="4051942" cy="230832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&lt;body&gt;</a:t>
            </a:r>
            <a:r>
              <a:rPr lang="zh-CN" altLang="en-US" sz="1600" b="1" dirty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元素</a:t>
            </a:r>
            <a:r>
              <a:rPr lang="zh-CN" altLang="en-US" sz="1600" dirty="0" smtClean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endParaRPr lang="en-US" altLang="zh-CN" sz="1600" dirty="0" smtClean="0">
              <a:solidFill>
                <a:schemeClr val="accent2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lvl="0"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&lt;body&gt;</a:t>
            </a:r>
          </a:p>
          <a:p>
            <a:pPr>
              <a:defRPr/>
            </a:pPr>
            <a:r>
              <a:rPr lang="en-US" altLang="zh-CN" sz="160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&lt;p&gt;</a:t>
            </a:r>
            <a:r>
              <a:rPr lang="zh-CN" altLang="en-US" sz="160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这是第一个元素。</a:t>
            </a:r>
            <a:r>
              <a:rPr lang="en-US" altLang="zh-CN" sz="160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&lt;/p&gt;</a:t>
            </a:r>
          </a:p>
          <a:p>
            <a:pPr lvl="0"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&lt;/body&gt;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定义了</a:t>
            </a:r>
            <a:r>
              <a:rPr lang="en-US" altLang="zh-CN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HTML</a:t>
            </a: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文档的主体。</a:t>
            </a:r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拥有开始标签</a:t>
            </a:r>
            <a:r>
              <a:rPr lang="en-US" altLang="zh-CN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&lt;body&gt;</a:t>
            </a: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和结束标签</a:t>
            </a:r>
            <a:r>
              <a:rPr lang="en-US" altLang="zh-CN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&lt;/body</a:t>
            </a:r>
            <a:r>
              <a:rPr lang="en-US" altLang="zh-CN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元素内容是：另一个</a:t>
            </a:r>
            <a:r>
              <a:rPr lang="en-US" altLang="zh-CN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HTML</a:t>
            </a: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元素（</a:t>
            </a:r>
            <a:r>
              <a:rPr lang="en-US" altLang="zh-CN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</a:t>
            </a: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元素</a:t>
            </a:r>
            <a:r>
              <a:rPr lang="zh-CN" altLang="en-US" sz="1600" dirty="0" smtClean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806240" y="2207100"/>
            <a:ext cx="2639076" cy="32385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58181" y="2983560"/>
            <a:ext cx="4276725" cy="317009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&lt;html&gt;</a:t>
            </a:r>
            <a:r>
              <a:rPr lang="zh-CN" altLang="en-US" sz="1600" b="1" dirty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元素</a:t>
            </a:r>
            <a:r>
              <a:rPr lang="zh-CN" altLang="en-US" sz="1600" dirty="0" smtClean="0">
                <a:solidFill>
                  <a:schemeClr val="accent2"/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endParaRPr lang="en-US" altLang="zh-CN" sz="1600" dirty="0" smtClean="0">
              <a:solidFill>
                <a:schemeClr val="accent2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lvl="0"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&lt;html&gt;</a:t>
            </a:r>
          </a:p>
          <a:p>
            <a:pPr lvl="1"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&lt;body&gt;</a:t>
            </a:r>
          </a:p>
          <a:p>
            <a:pPr lvl="1"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	&lt;</a:t>
            </a:r>
            <a:r>
              <a:rPr lang="en-US" altLang="zh-CN" sz="160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p&gt;</a:t>
            </a:r>
            <a:r>
              <a:rPr lang="zh-CN" altLang="en-US" sz="160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这是第一个元素。</a:t>
            </a:r>
            <a:r>
              <a:rPr lang="en-US" altLang="zh-CN" sz="160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&lt;/p&gt;</a:t>
            </a:r>
          </a:p>
          <a:p>
            <a:pPr lvl="1"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&lt;/body&gt;</a:t>
            </a:r>
          </a:p>
          <a:p>
            <a:pPr lvl="0"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&lt;/html&gt;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定义了整个</a:t>
            </a:r>
            <a:r>
              <a:rPr lang="en-US" altLang="zh-CN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HTML</a:t>
            </a: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文档。</a:t>
            </a:r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拥有开始标签</a:t>
            </a:r>
            <a:r>
              <a:rPr lang="en-US" altLang="zh-CN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&lt;html&gt;</a:t>
            </a: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和结束标签</a:t>
            </a:r>
            <a:r>
              <a:rPr lang="en-US" altLang="zh-CN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&lt;/html&gt;</a:t>
            </a: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元素内容是：另一个</a:t>
            </a:r>
            <a:r>
              <a:rPr lang="en-US" altLang="zh-CN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HTML</a:t>
            </a: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元素（</a:t>
            </a:r>
            <a:r>
              <a:rPr lang="en-US" altLang="zh-CN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body</a:t>
            </a:r>
            <a:r>
              <a:rPr lang="zh-CN" altLang="en-US" sz="1600" dirty="0">
                <a:solidFill>
                  <a:prstClr val="white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元素）</a:t>
            </a:r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24031" y="1780009"/>
            <a:ext cx="3550722" cy="120032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以开始标签起始，以结束标签终止</a:t>
            </a:r>
            <a:endParaRPr lang="en-US" altLang="zh-CN" sz="1600" dirty="0" smtClean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600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大多数</a:t>
            </a:r>
            <a:r>
              <a:rPr lang="en-US" altLang="zh-CN" sz="1600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HTML</a:t>
            </a:r>
            <a:r>
              <a:rPr lang="zh-CN" altLang="en-US" sz="1600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元素可拥有属性</a:t>
            </a:r>
            <a:endParaRPr lang="en-US" altLang="zh-CN" sz="1600" dirty="0" smtClean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lvl="0" indent="-28575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1600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HTML</a:t>
            </a:r>
            <a:r>
              <a:rPr lang="zh-CN" altLang="en-US" sz="1600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文档由嵌套的</a:t>
            </a:r>
            <a:r>
              <a:rPr lang="en-US" altLang="zh-CN" sz="1600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HTML</a:t>
            </a:r>
            <a:r>
              <a:rPr lang="zh-CN" altLang="en-US" sz="1600" dirty="0" smtClean="0"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元素构成</a:t>
            </a:r>
            <a:endParaRPr lang="en-US" altLang="zh-CN" sz="1600" dirty="0"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806240" y="4266365"/>
            <a:ext cx="2639076" cy="76199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928607" y="3359823"/>
            <a:ext cx="3500727" cy="126301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5359" y="76043"/>
            <a:ext cx="2152950" cy="152421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257195" y="1649245"/>
            <a:ext cx="28777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一个简单好用的文本编辑器</a:t>
            </a:r>
            <a:endParaRPr lang="en-US" altLang="zh-CN" sz="1400" dirty="0" smtClean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https</a:t>
            </a:r>
            <a:r>
              <a:rPr lang="zh-CN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://notepad-plus-plus.org/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0" grpId="0" animBg="1"/>
      <p:bldP spid="12" grpId="0" animBg="1"/>
      <p:bldP spid="14" grpId="0" animBg="1"/>
      <p:bldP spid="15" grpId="0" animBg="1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47025" y="283693"/>
            <a:ext cx="4831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2.1 HTML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元素：</a:t>
            </a:r>
            <a:r>
              <a:rPr lang="zh-CN" altLang="en-US" sz="3200" b="1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几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个实例</a:t>
            </a:r>
            <a:endParaRPr lang="en-US" altLang="zh-CN" sz="3200" b="1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23549" y="1575998"/>
            <a:ext cx="4276725" cy="1938992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HTML </a:t>
            </a:r>
            <a:r>
              <a:rPr lang="zh-CN" altLang="en-US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标题：</a:t>
            </a:r>
            <a:endParaRPr lang="en-US" altLang="zh-CN" sz="1600" dirty="0" smtClean="0">
              <a:solidFill>
                <a:srgbClr val="FFC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lvl="0">
              <a:defRPr/>
            </a:pPr>
            <a:r>
              <a:rPr lang="en-US" altLang="zh-CN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&lt;h1&gt;</a:t>
            </a:r>
            <a:r>
              <a:rPr lang="zh-CN" altLang="en-US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这是一个标题</a:t>
            </a:r>
            <a:r>
              <a:rPr lang="en-US" altLang="zh-CN" sz="1600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&lt;/h1&gt;</a:t>
            </a:r>
          </a:p>
          <a:p>
            <a:pPr lvl="0">
              <a:defRPr/>
            </a:pPr>
            <a:r>
              <a:rPr lang="en-US" altLang="zh-CN" sz="1600" dirty="0"/>
              <a:t>&lt;h2&gt;</a:t>
            </a:r>
            <a:r>
              <a:rPr lang="zh-CN" altLang="en-US" sz="1600" dirty="0"/>
              <a:t>这是一个标题</a:t>
            </a:r>
            <a:r>
              <a:rPr lang="en-US" altLang="zh-CN" sz="1600" dirty="0"/>
              <a:t>&lt;/h2&gt; </a:t>
            </a:r>
            <a:endParaRPr lang="en-US" altLang="zh-CN" sz="1600" dirty="0" smtClean="0"/>
          </a:p>
          <a:p>
            <a:pPr lvl="0">
              <a:defRPr/>
            </a:pPr>
            <a:r>
              <a:rPr lang="en-US" altLang="zh-CN" sz="1600" dirty="0" smtClean="0"/>
              <a:t>&lt;</a:t>
            </a:r>
            <a:r>
              <a:rPr lang="en-US" altLang="zh-CN" sz="1600" dirty="0"/>
              <a:t>h3&gt;</a:t>
            </a:r>
            <a:r>
              <a:rPr lang="zh-CN" altLang="en-US" sz="1600" dirty="0"/>
              <a:t>这是一个标题</a:t>
            </a:r>
            <a:r>
              <a:rPr lang="en-US" altLang="zh-CN" sz="1600" dirty="0"/>
              <a:t>&lt;/h3</a:t>
            </a:r>
            <a:r>
              <a:rPr lang="en-US" altLang="zh-CN" sz="1600" dirty="0" smtClean="0"/>
              <a:t>&gt;</a:t>
            </a:r>
          </a:p>
          <a:p>
            <a:pPr lvl="0">
              <a:defRPr/>
            </a:pPr>
            <a:endParaRPr lang="en-US" altLang="zh-CN" sz="1600" dirty="0" smtClean="0"/>
          </a:p>
          <a:p>
            <a:pPr>
              <a:defRPr/>
            </a:pPr>
            <a:r>
              <a:rPr lang="en-US" altLang="zh-CN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&lt;!--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</a:t>
            </a:r>
            <a:r>
              <a:rPr lang="en-US" altLang="zh-CN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</a:t>
            </a: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&lt;h1&gt; - &lt;h6&gt;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标签定义标题</a:t>
            </a:r>
            <a:endParaRPr lang="en-US" altLang="zh-CN" sz="1600" dirty="0" smtClean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defRPr/>
            </a:pP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 &lt;h1&gt;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为最大标题，</a:t>
            </a: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&lt;h6&gt;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为最小标题 </a:t>
            </a: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--&gt;</a:t>
            </a:r>
            <a:endParaRPr lang="en-US" altLang="zh-CN" sz="1600" dirty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23549" y="3719123"/>
            <a:ext cx="4276725" cy="95410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HTML </a:t>
            </a:r>
            <a:r>
              <a:rPr lang="zh-CN" altLang="en-US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段落：</a:t>
            </a:r>
            <a:endParaRPr lang="en-US" altLang="zh-CN" sz="1600" dirty="0" smtClean="0">
              <a:solidFill>
                <a:srgbClr val="FFC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lvl="0">
              <a:defRPr/>
            </a:pPr>
            <a:r>
              <a:rPr lang="en-US" altLang="zh-CN" sz="1600" dirty="0"/>
              <a:t>&lt;p&gt;</a:t>
            </a:r>
            <a:r>
              <a:rPr lang="zh-CN" altLang="en-US" sz="1600" dirty="0"/>
              <a:t>这是一个段落。</a:t>
            </a:r>
            <a:r>
              <a:rPr lang="en-US" altLang="zh-CN" sz="1600" dirty="0"/>
              <a:t>&lt;/p&gt;</a:t>
            </a:r>
            <a:r>
              <a:rPr lang="zh-CN" altLang="en-US" sz="1600" dirty="0"/>
              <a:t> </a:t>
            </a:r>
            <a:endParaRPr lang="en-US" altLang="zh-CN" sz="1600" dirty="0" smtClean="0"/>
          </a:p>
          <a:p>
            <a:pPr lvl="0">
              <a:defRPr/>
            </a:pPr>
            <a:r>
              <a:rPr lang="en-US" altLang="zh-CN" sz="1600" dirty="0" smtClean="0"/>
              <a:t>&lt;</a:t>
            </a:r>
            <a:r>
              <a:rPr lang="en-US" altLang="zh-CN" sz="1600" dirty="0"/>
              <a:t>p&gt;</a:t>
            </a:r>
            <a:r>
              <a:rPr lang="zh-CN" altLang="en-US" sz="1600" dirty="0"/>
              <a:t>这是另外一个段落。</a:t>
            </a:r>
            <a:r>
              <a:rPr lang="en-US" altLang="zh-CN" sz="1600" dirty="0"/>
              <a:t>&lt;/p&gt;</a:t>
            </a:r>
            <a:endParaRPr lang="en-US" altLang="zh-CN" sz="1600" dirty="0" smtClean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496432" y="1575998"/>
            <a:ext cx="4637903" cy="138499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HTML </a:t>
            </a:r>
            <a:r>
              <a:rPr lang="zh-CN" altLang="en-US" sz="1600" b="1" dirty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图像</a:t>
            </a:r>
            <a:r>
              <a:rPr lang="zh-CN" altLang="en-US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endParaRPr lang="en-US" altLang="zh-CN" sz="1600" dirty="0" smtClean="0">
              <a:solidFill>
                <a:srgbClr val="FFC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lvl="0">
              <a:defRPr/>
            </a:pPr>
            <a:r>
              <a:rPr lang="en-US" altLang="zh-CN" sz="1400" dirty="0"/>
              <a:t>&lt;</a:t>
            </a:r>
            <a:r>
              <a:rPr lang="en-US" altLang="zh-CN" sz="1400" dirty="0" err="1"/>
              <a:t>img</a:t>
            </a:r>
            <a:r>
              <a:rPr lang="en-US" altLang="zh-CN" sz="1400" dirty="0"/>
              <a:t> </a:t>
            </a:r>
            <a:r>
              <a:rPr lang="en-US" altLang="zh-CN" sz="1400" dirty="0" err="1"/>
              <a:t>src</a:t>
            </a:r>
            <a:r>
              <a:rPr lang="en-US" altLang="zh-CN" sz="1400" dirty="0" smtClean="0"/>
              <a:t>="images/cat.png</a:t>
            </a:r>
            <a:r>
              <a:rPr lang="en-US" altLang="zh-CN" sz="1400" dirty="0"/>
              <a:t>" </a:t>
            </a:r>
            <a:r>
              <a:rPr lang="en-US" altLang="zh-CN" sz="1400" dirty="0" smtClean="0"/>
              <a:t>width</a:t>
            </a:r>
            <a:r>
              <a:rPr lang="en-US" altLang="zh-CN" sz="1400" dirty="0"/>
              <a:t>="258" height="39" </a:t>
            </a:r>
            <a:r>
              <a:rPr lang="en-US" altLang="zh-CN" sz="1400" dirty="0" smtClean="0"/>
              <a:t>/&gt;</a:t>
            </a:r>
          </a:p>
          <a:p>
            <a:pPr>
              <a:defRPr/>
            </a:pPr>
            <a:r>
              <a:rPr lang="en-US" altLang="zh-CN" sz="1400" dirty="0"/>
              <a:t>&lt;</a:t>
            </a:r>
            <a:r>
              <a:rPr lang="en-US" altLang="zh-CN" sz="1400" dirty="0" err="1"/>
              <a:t>img</a:t>
            </a:r>
            <a:r>
              <a:rPr lang="en-US" altLang="zh-CN" sz="1400" dirty="0"/>
              <a:t> </a:t>
            </a:r>
            <a:r>
              <a:rPr lang="en-US" altLang="zh-CN" sz="1400" dirty="0" err="1" smtClean="0"/>
              <a:t>src</a:t>
            </a:r>
            <a:r>
              <a:rPr lang="en-US" altLang="zh-CN" sz="1400" dirty="0" smtClean="0"/>
              <a:t>=“cat.png</a:t>
            </a:r>
            <a:r>
              <a:rPr lang="en-US" altLang="zh-CN" sz="1400" dirty="0"/>
              <a:t>" </a:t>
            </a:r>
            <a:r>
              <a:rPr lang="en-US" altLang="zh-CN" sz="1400" dirty="0" smtClean="0"/>
              <a:t>/&gt;</a:t>
            </a:r>
            <a:endParaRPr lang="en-US" altLang="zh-CN" sz="1400" dirty="0"/>
          </a:p>
          <a:p>
            <a:pPr lvl="0">
              <a:defRPr/>
            </a:pP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&lt;!--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注意：</a:t>
            </a: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”images/logo/</a:t>
            </a:r>
            <a:r>
              <a:rPr lang="en-US" altLang="zh-CN" sz="16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png</a:t>
            </a: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 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是图片路径，与当前网页需在同一文件夹下</a:t>
            </a: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--&gt;</a:t>
            </a:r>
          </a:p>
        </p:txBody>
      </p:sp>
      <p:sp>
        <p:nvSpPr>
          <p:cNvPr id="15" name="矩形 14"/>
          <p:cNvSpPr/>
          <p:nvPr/>
        </p:nvSpPr>
        <p:spPr>
          <a:xfrm>
            <a:off x="7496432" y="3231578"/>
            <a:ext cx="4276725" cy="70788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HTML </a:t>
            </a:r>
            <a:r>
              <a:rPr lang="zh-CN" altLang="en-US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注释：</a:t>
            </a:r>
            <a:endParaRPr lang="en-US" altLang="zh-CN" sz="1600" dirty="0">
              <a:solidFill>
                <a:srgbClr val="FFC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defRPr/>
            </a:pP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&lt;!-- 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这里写注释，不会在网页中显示</a:t>
            </a: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--&gt;</a:t>
            </a:r>
          </a:p>
        </p:txBody>
      </p:sp>
      <p:sp>
        <p:nvSpPr>
          <p:cNvPr id="16" name="矩形 15"/>
          <p:cNvSpPr/>
          <p:nvPr/>
        </p:nvSpPr>
        <p:spPr>
          <a:xfrm>
            <a:off x="3113870" y="4855025"/>
            <a:ext cx="4276725" cy="70788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HTML </a:t>
            </a:r>
            <a:r>
              <a:rPr lang="zh-CN" altLang="en-US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水平线：</a:t>
            </a:r>
            <a:endParaRPr lang="en-US" altLang="zh-CN" sz="1600" dirty="0">
              <a:solidFill>
                <a:srgbClr val="FFC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defRPr/>
            </a:pPr>
            <a:r>
              <a:rPr lang="en-US" altLang="zh-CN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-US" altLang="zh-CN" sz="1600" dirty="0" err="1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hr</a:t>
            </a:r>
            <a:r>
              <a:rPr lang="en-US" altLang="zh-CN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/&gt;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70825" y="1575998"/>
            <a:ext cx="2556083" cy="3653968"/>
            <a:chOff x="-745293" y="1810578"/>
            <a:chExt cx="2556083" cy="3653968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745293" y="1810578"/>
              <a:ext cx="2556083" cy="2605477"/>
            </a:xfrm>
            <a:prstGeom prst="rect">
              <a:avLst/>
            </a:prstGeom>
          </p:spPr>
        </p:pic>
        <p:sp>
          <p:nvSpPr>
            <p:cNvPr id="6" name="上箭头 5"/>
            <p:cNvSpPr/>
            <p:nvPr/>
          </p:nvSpPr>
          <p:spPr>
            <a:xfrm>
              <a:off x="166035" y="4444630"/>
              <a:ext cx="733425" cy="558251"/>
            </a:xfrm>
            <a:prstGeom prst="up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-701101" y="5002881"/>
              <a:ext cx="2486745" cy="4616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一个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html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等线" panose="02010600030101010101" charset="-122"/>
                  <a:ea typeface="等线" panose="02010600030101010101" charset="-122"/>
                </a:rPr>
                <a:t>页面的基本结构</a:t>
              </a:r>
              <a:endParaRPr lang="en-US" altLang="zh-CN" sz="1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7496432" y="4210050"/>
            <a:ext cx="4276725" cy="1354217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HTML </a:t>
            </a:r>
            <a:r>
              <a:rPr lang="zh-CN" altLang="en-US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换行符：</a:t>
            </a:r>
            <a:endParaRPr lang="en-US" altLang="zh-CN" sz="1600" dirty="0">
              <a:solidFill>
                <a:srgbClr val="FFC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0">
              <a:defRPr/>
            </a:pPr>
            <a:r>
              <a:rPr lang="en-US" altLang="zh-CN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-US" altLang="zh-CN" sz="1600" dirty="0" err="1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br</a:t>
            </a:r>
            <a:r>
              <a:rPr lang="en-US" altLang="zh-CN" sz="16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/&gt;</a:t>
            </a:r>
          </a:p>
          <a:p>
            <a:pPr lvl="0">
              <a:defRPr/>
            </a:pP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注：早先的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html</a:t>
            </a: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版本中，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-US" altLang="zh-CN" sz="14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hr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-US" altLang="zh-CN" sz="14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br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&gt;</a:t>
            </a: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是“无需封闭”的，但是这样写不严谨，因此建议大家采用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-US" altLang="zh-CN" sz="14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hr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/&gt;</a:t>
            </a: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</a:t>
            </a:r>
            <a:r>
              <a:rPr lang="en-US" altLang="zh-CN" sz="14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br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/&gt;</a:t>
            </a: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的写法，加上斜杠</a:t>
            </a:r>
            <a:endParaRPr lang="en-US" altLang="zh-CN" sz="1400" dirty="0" smtClean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4" grpId="0" animBg="1"/>
      <p:bldP spid="15" grpId="0" animBg="1"/>
      <p:bldP spid="16" grpId="0" animBg="1"/>
      <p:bldP spid="1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91396" y="257950"/>
            <a:ext cx="4831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2.3 </a:t>
            </a:r>
            <a:r>
              <a:rPr lang="en-US" altLang="zh-CN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HTML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元素：几个实例</a:t>
            </a:r>
            <a:endParaRPr lang="en-US" altLang="zh-CN" sz="3200" b="1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91293" y="1323105"/>
            <a:ext cx="4276725" cy="193802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HTML </a:t>
            </a:r>
            <a:r>
              <a:rPr lang="zh-CN" altLang="en-US" sz="1600" b="1" dirty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超级链接</a:t>
            </a:r>
            <a:r>
              <a:rPr lang="zh-CN" altLang="en-US" sz="1600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endParaRPr lang="en-US" altLang="zh-CN" sz="1600" dirty="0" smtClean="0">
              <a:solidFill>
                <a:srgbClr val="FFC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600" b="1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&lt;a&gt;</a:t>
            </a:r>
            <a:r>
              <a:rPr lang="zh-CN" altLang="en-US" sz="1600" b="1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：定义一个</a:t>
            </a:r>
            <a:r>
              <a:rPr lang="zh-CN" sz="1600" b="1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超级</a:t>
            </a:r>
            <a:r>
              <a:rPr lang="zh-CN" altLang="en-US" sz="1600" b="1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链接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sz="1600" b="1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链接与</a:t>
            </a:r>
            <a:r>
              <a:rPr lang="en-US" altLang="zh-CN" sz="1600" b="1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id</a:t>
            </a:r>
            <a:r>
              <a:rPr lang="zh-CN" altLang="en-US" sz="1600" b="1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配合使用</a:t>
            </a:r>
            <a:r>
              <a:rPr lang="zh-CN" altLang="en-US" sz="16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：</a:t>
            </a:r>
            <a:endParaRPr kumimoji="0" lang="zh-CN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sz="16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&lt;a id="tips"&gt;有用的提示部分&lt;/a&gt;</a:t>
            </a:r>
            <a:endParaRPr kumimoji="0" sz="1600" b="0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sz="16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&lt;a href="#tips"&gt;访问有用的提示部分&lt;/a&gt;</a:t>
            </a:r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1293" y="3467500"/>
            <a:ext cx="4276725" cy="230695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HTML </a:t>
            </a:r>
            <a:r>
              <a:rPr lang="zh-CN" altLang="en-US" sz="1600" b="1" dirty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元数据</a:t>
            </a:r>
            <a:r>
              <a:rPr lang="zh-CN" altLang="en-US" sz="1600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endParaRPr lang="en-US" altLang="zh-CN" sz="1600" dirty="0" smtClean="0">
              <a:solidFill>
                <a:srgbClr val="FFC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altLang="zh-CN" sz="1600" b="1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&lt;meta&gt;</a:t>
            </a:r>
            <a:r>
              <a:rPr lang="zh-CN" altLang="en-US" sz="1600" b="1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sym typeface="+mn-ea"/>
              </a:rPr>
              <a:t>：定义元数据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元数据：常用于定义</a:t>
            </a:r>
            <a:r>
              <a:rPr kumimoji="0" lang="en-US" alt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html</a:t>
            </a:r>
            <a:r>
              <a:rPr kumimoji="0" 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页面的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字符编码，</a:t>
            </a:r>
            <a:r>
              <a:rPr kumimoji="0" lang="zh-CN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说明，关键字，</a:t>
            </a:r>
            <a:r>
              <a:rPr kumimoji="0" lang="zh-CN" altLang="en-US" sz="1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</a:rPr>
              <a:t>作者</a:t>
            </a:r>
            <a:r>
              <a:rPr kumimoji="0" 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等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元数据</a:t>
            </a:r>
            <a:r>
              <a:rPr kumimoji="0" 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对用户不可见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服务于浏览器、搜索引擎等其他网络服务</a:t>
            </a:r>
            <a:endParaRPr lang="en-US" altLang="zh-CN" sz="1600" dirty="0">
              <a:solidFill>
                <a:prstClr val="white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3168" y="3131867"/>
            <a:ext cx="5707360" cy="15055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898" y="1417677"/>
            <a:ext cx="5668026" cy="314325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5710350" y="1316381"/>
            <a:ext cx="676276" cy="56472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标注 10"/>
          <p:cNvSpPr/>
          <p:nvPr/>
        </p:nvSpPr>
        <p:spPr>
          <a:xfrm>
            <a:off x="7027017" y="2169882"/>
            <a:ext cx="3143250" cy="635429"/>
          </a:xfrm>
          <a:prstGeom prst="wedgeRoundRectCallout">
            <a:avLst>
              <a:gd name="adj1" fmla="val -75554"/>
              <a:gd name="adj2" fmla="val -100439"/>
              <a:gd name="adj3" fmla="val 16667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  </a:t>
            </a:r>
            <a:r>
              <a:rPr lang="en-US" altLang="zh-CN" dirty="0" err="1" smtClean="0">
                <a:solidFill>
                  <a:schemeClr val="tx1"/>
                </a:solidFill>
              </a:rPr>
              <a:t>href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r>
              <a:rPr lang="zh-CN" altLang="en-US" dirty="0" smtClean="0">
                <a:solidFill>
                  <a:schemeClr val="tx1"/>
                </a:solidFill>
              </a:rPr>
              <a:t>是标签</a:t>
            </a:r>
            <a:r>
              <a:rPr lang="en-US" altLang="zh-CN" dirty="0" smtClean="0">
                <a:solidFill>
                  <a:schemeClr val="tx1"/>
                </a:solidFill>
              </a:rPr>
              <a:t>&lt;a&gt;</a:t>
            </a:r>
            <a:r>
              <a:rPr lang="zh-CN" altLang="en-US" dirty="0" smtClean="0">
                <a:solidFill>
                  <a:schemeClr val="tx1"/>
                </a:solidFill>
              </a:rPr>
              <a:t>的一个属性；</a:t>
            </a:r>
            <a:r>
              <a:rPr lang="en-US" altLang="zh-CN" dirty="0" smtClean="0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0350" y="3559205"/>
            <a:ext cx="245335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8164769" y="3251429"/>
            <a:ext cx="1178011" cy="307777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字符编码</a:t>
            </a:r>
            <a:endParaRPr lang="zh-CN" altLang="en-US" sz="1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23168" y="4807003"/>
            <a:ext cx="6096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扩展：关于字符编码</a:t>
            </a:r>
            <a:r>
              <a:rPr lang="en-US" altLang="zh-CN" sz="1400" dirty="0" smtClean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charset</a:t>
            </a:r>
            <a:r>
              <a:rPr lang="zh-CN" altLang="en-US" sz="1400" dirty="0" smtClean="0">
                <a:solidFill>
                  <a:schemeClr val="accent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和网页显示乱码：</a:t>
            </a:r>
            <a:endParaRPr lang="en-US" altLang="zh-CN" sz="1400" dirty="0" smtClean="0">
              <a:solidFill>
                <a:schemeClr val="accent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某种</a:t>
            </a:r>
            <a:r>
              <a:rPr lang="zh-CN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字符编码使用的范围越广</a:t>
            </a: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，浏览器</a:t>
            </a:r>
            <a:r>
              <a:rPr lang="zh-CN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就越有可能理解</a:t>
            </a: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它</a:t>
            </a:r>
            <a:endParaRPr lang="en-US" altLang="zh-CN" sz="1400" dirty="0" smtClean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一般设置：</a:t>
            </a:r>
            <a:r>
              <a:rPr lang="en-US" altLang="zh-CN" sz="1400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charset=“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utf-8”</a:t>
            </a: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（默认编码）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,</a:t>
            </a: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可以</a:t>
            </a:r>
            <a:r>
              <a:rPr lang="zh-CN" altLang="en-US" sz="1400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统一页面显示中文简体繁体及其它语言（如英文，日文，韩文）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当浏览器、编辑器和网页</a:t>
            </a:r>
            <a:r>
              <a:rPr lang="en-US" altLang="zh-CN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charset</a:t>
            </a:r>
            <a:r>
              <a:rPr lang="zh-CN" altLang="en-US" sz="14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不一致，可能出现乱码，应该检查修改为一致</a:t>
            </a:r>
            <a:endParaRPr lang="zh-CN" altLang="en-US" sz="1400" dirty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  <p:bldP spid="10" grpId="0" animBg="1"/>
      <p:bldP spid="11" grpId="0" animBg="1"/>
      <p:bldP spid="6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619" y="2368640"/>
            <a:ext cx="3143689" cy="4953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750" y="4220199"/>
            <a:ext cx="3858163" cy="233395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8450" y="67066"/>
            <a:ext cx="2753995" cy="8299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2.2 HTML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属性</a:t>
            </a:r>
            <a:endParaRPr lang="en-US" altLang="zh-CN" sz="3200" b="1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2750" y="3019870"/>
            <a:ext cx="3858163" cy="120032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c</a:t>
            </a:r>
            <a:r>
              <a:rPr lang="en-US" altLang="zh-CN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lass</a:t>
            </a:r>
            <a:r>
              <a:rPr lang="zh-CN" altLang="en-US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属性：</a:t>
            </a:r>
            <a:endParaRPr lang="en-US" altLang="zh-CN" sz="1600" b="1" dirty="0" smtClean="0">
              <a:solidFill>
                <a:srgbClr val="FFC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 lvl="0">
              <a:defRPr/>
            </a:pPr>
            <a:r>
              <a:rPr lang="en-US" altLang="zh-CN" sz="1600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&lt;h1 </a:t>
            </a:r>
            <a:r>
              <a:rPr lang="en-US" altLang="zh-CN" sz="1600" dirty="0" smtClean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</a:rPr>
              <a:t>class = “intro”</a:t>
            </a:r>
            <a:r>
              <a:rPr lang="en-US" altLang="zh-CN" sz="1600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&gt;</a:t>
            </a:r>
          </a:p>
          <a:p>
            <a:pPr lvl="0">
              <a:defRPr/>
            </a:pPr>
            <a:r>
              <a:rPr lang="en-US" altLang="zh-CN" sz="1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	</a:t>
            </a:r>
            <a:r>
              <a:rPr lang="en-US" altLang="zh-CN" sz="1600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…</a:t>
            </a:r>
          </a:p>
          <a:p>
            <a:pPr lvl="0">
              <a:defRPr/>
            </a:pPr>
            <a:r>
              <a:rPr lang="en-US" altLang="zh-CN" sz="1600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&lt;/h1&gt;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32750" y="1035209"/>
          <a:ext cx="5934727" cy="1828800"/>
        </p:xfrm>
        <a:graphic>
          <a:graphicData uri="http://schemas.openxmlformats.org/drawingml/2006/table">
            <a:tbl>
              <a:tblPr/>
              <a:tblGrid>
                <a:gridCol w="10128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18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dirty="0">
                          <a:solidFill>
                            <a:srgbClr val="FFFFFF"/>
                          </a:solidFill>
                          <a:effectLst/>
                        </a:rPr>
                        <a:t>属性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zh-CN" altLang="en-US" dirty="0">
                          <a:solidFill>
                            <a:srgbClr val="FFFFFF"/>
                          </a:solidFill>
                          <a:effectLst/>
                        </a:rPr>
                        <a:t>描述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class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>
                          <a:effectLst/>
                        </a:rPr>
                        <a:t>为</a:t>
                      </a:r>
                      <a:r>
                        <a:rPr lang="en-US" altLang="zh-CN" dirty="0">
                          <a:effectLst/>
                        </a:rPr>
                        <a:t>html</a:t>
                      </a:r>
                      <a:r>
                        <a:rPr lang="zh-CN" altLang="en-US" dirty="0">
                          <a:effectLst/>
                        </a:rPr>
                        <a:t>元素定义一个或多个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effectLst/>
                        </a:rPr>
                        <a:t>类名</a:t>
                      </a:r>
                      <a:r>
                        <a:rPr lang="zh-CN" altLang="en-US" dirty="0">
                          <a:effectLst/>
                        </a:rPr>
                        <a:t>（</a:t>
                      </a:r>
                      <a:r>
                        <a:rPr lang="en-US" altLang="zh-CN" dirty="0" err="1">
                          <a:effectLst/>
                        </a:rPr>
                        <a:t>classname</a:t>
                      </a:r>
                      <a:r>
                        <a:rPr lang="zh-CN" altLang="en-US" dirty="0" smtClean="0">
                          <a:effectLst/>
                        </a:rPr>
                        <a:t>）</a:t>
                      </a:r>
                      <a:endParaRPr lang="en-US" altLang="zh-CN" dirty="0" smtClean="0">
                        <a:effectLst/>
                      </a:endParaRPr>
                    </a:p>
                    <a:p>
                      <a:pPr fontAlgn="t"/>
                      <a:r>
                        <a:rPr lang="en-US" altLang="zh-CN" dirty="0" smtClean="0">
                          <a:effectLst/>
                        </a:rPr>
                        <a:t>(</a:t>
                      </a:r>
                      <a:r>
                        <a:rPr lang="zh-CN" altLang="en-US" dirty="0">
                          <a:effectLst/>
                        </a:rPr>
                        <a:t>类名从样式文件引入</a:t>
                      </a:r>
                      <a:r>
                        <a:rPr lang="en-US" altLang="zh-CN" dirty="0">
                          <a:effectLst/>
                        </a:rPr>
                        <a:t>)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id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>
                          <a:effectLst/>
                        </a:rPr>
                        <a:t>定义元素的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effectLst/>
                        </a:rPr>
                        <a:t>唯一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  <a:effectLst/>
                        </a:rPr>
                        <a:t>id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style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zh-CN" altLang="en-US" dirty="0">
                          <a:effectLst/>
                        </a:rPr>
                        <a:t>规定元素的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  <a:effectLst/>
                        </a:rPr>
                        <a:t>行内样式</a:t>
                      </a:r>
                      <a:r>
                        <a:rPr lang="zh-CN" altLang="en-US" dirty="0">
                          <a:effectLst/>
                        </a:rPr>
                        <a:t>（</a:t>
                      </a:r>
                      <a:r>
                        <a:rPr lang="en-US" dirty="0">
                          <a:effectLst/>
                        </a:rPr>
                        <a:t>inline style）</a:t>
                      </a:r>
                    </a:p>
                  </a:txBody>
                  <a:tcPr marL="47625" marR="47625" marT="66675" marB="66675">
                    <a:lnL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4569386" y="3019870"/>
            <a:ext cx="4942876" cy="120032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id</a:t>
            </a:r>
            <a:r>
              <a:rPr lang="zh-CN" altLang="en-US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属性</a:t>
            </a:r>
            <a:r>
              <a:rPr lang="zh-CN" altLang="en-US" sz="1600" b="1" dirty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：</a:t>
            </a:r>
            <a:endParaRPr lang="en-US" altLang="zh-CN" sz="1600" b="1" dirty="0">
              <a:solidFill>
                <a:srgbClr val="FFC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&lt;h1 </a:t>
            </a:r>
            <a:r>
              <a:rPr lang="en-US" altLang="zh-CN" sz="1600" dirty="0" smtClean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</a:rPr>
              <a:t>id </a:t>
            </a:r>
            <a:r>
              <a:rPr lang="en-US" altLang="zh-CN" sz="1600" dirty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</a:rPr>
              <a:t>= </a:t>
            </a:r>
            <a:r>
              <a:rPr lang="en-US" altLang="zh-CN" sz="1600" dirty="0" smtClean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</a:rPr>
              <a:t>“</a:t>
            </a:r>
            <a:r>
              <a:rPr lang="en-US" altLang="zh-CN" sz="1600" dirty="0" err="1" smtClean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</a:rPr>
              <a:t>myHeader</a:t>
            </a:r>
            <a:r>
              <a:rPr lang="en-US" altLang="zh-CN" sz="1600" dirty="0" smtClean="0">
                <a:solidFill>
                  <a:srgbClr val="FF0000"/>
                </a:solidFill>
                <a:latin typeface="等线" panose="02010600030101010101" charset="-122"/>
                <a:ea typeface="等线" panose="02010600030101010101" charset="-122"/>
              </a:rPr>
              <a:t>”</a:t>
            </a:r>
            <a:r>
              <a:rPr lang="en-US" altLang="zh-CN" sz="1600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&gt;</a:t>
            </a:r>
            <a:endParaRPr lang="en-US" altLang="zh-CN" sz="16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	…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&lt;/h1&gt;</a:t>
            </a:r>
            <a:endParaRPr lang="en-US" altLang="zh-CN" sz="16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666619" y="1035209"/>
            <a:ext cx="3143689" cy="1200329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style</a:t>
            </a:r>
            <a:r>
              <a:rPr lang="zh-CN" altLang="en-US" sz="16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属性：</a:t>
            </a:r>
            <a:endParaRPr lang="en-US" altLang="zh-CN" sz="1600" b="1" dirty="0">
              <a:solidFill>
                <a:srgbClr val="FFC000"/>
              </a:solidFill>
              <a:latin typeface="等线" panose="02010600030101010101" charset="-122"/>
              <a:ea typeface="等线" panose="02010600030101010101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&lt;div style=“height:80</a:t>
            </a:r>
            <a:r>
              <a:rPr lang="en-US" altLang="zh-CN" sz="1600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;”&gt;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等线" panose="02010600030101010101" charset="-122"/>
                <a:ea typeface="等线" panose="02010600030101010101" charset="-122"/>
              </a:rPr>
              <a:t>&lt;p style=“font-size:36pt;”&gt;</a:t>
            </a:r>
            <a:endParaRPr lang="en-US" altLang="zh-CN" sz="1600" dirty="0">
              <a:solidFill>
                <a:schemeClr val="bg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623" y="4231447"/>
            <a:ext cx="4934639" cy="99073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385" y="5287208"/>
            <a:ext cx="3934374" cy="362001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5728417" y="4910219"/>
            <a:ext cx="19386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4859651" y="5468208"/>
            <a:ext cx="105920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7075443" y="2502219"/>
            <a:ext cx="236593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7159349" y="2663615"/>
            <a:ext cx="16492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006142" y="6386892"/>
            <a:ext cx="204871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05572" y="407019"/>
            <a:ext cx="3592650" cy="755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2.3 </a:t>
            </a:r>
            <a:r>
              <a:rPr lang="en-US" altLang="zh-CN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HTML CSS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样式</a:t>
            </a:r>
            <a:endParaRPr lang="en-US" altLang="zh-CN" sz="3200" b="1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7325" y="1417898"/>
            <a:ext cx="8339142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 smtClean="0">
                <a:solidFill>
                  <a:prstClr val="white"/>
                </a:solidFill>
              </a:rPr>
              <a:t>CSS</a:t>
            </a:r>
            <a:r>
              <a:rPr lang="zh-CN" altLang="en-US" sz="2000" dirty="0" smtClean="0">
                <a:solidFill>
                  <a:prstClr val="white"/>
                </a:solidFill>
              </a:rPr>
              <a:t>样式定义网页的外观，包括元素的布局，颜色，大小，风格等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 smtClean="0">
                <a:solidFill>
                  <a:prstClr val="white"/>
                </a:solidFill>
              </a:rPr>
              <a:t>CSS</a:t>
            </a:r>
            <a:r>
              <a:rPr lang="zh-CN" altLang="en-US" sz="2000" dirty="0" smtClean="0">
                <a:solidFill>
                  <a:prstClr val="white"/>
                </a:solidFill>
              </a:rPr>
              <a:t>样式由两部分组成：</a:t>
            </a:r>
            <a:r>
              <a:rPr lang="zh-CN" altLang="en-US" sz="2000" dirty="0" smtClean="0">
                <a:solidFill>
                  <a:srgbClr val="FFC000"/>
                </a:solidFill>
              </a:rPr>
              <a:t>选择器</a:t>
            </a:r>
            <a:r>
              <a:rPr lang="zh-CN" altLang="en-US" sz="2000" dirty="0" smtClean="0">
                <a:solidFill>
                  <a:prstClr val="white"/>
                </a:solidFill>
              </a:rPr>
              <a:t>和一条或多条</a:t>
            </a:r>
            <a:r>
              <a:rPr lang="zh-CN" altLang="en-US" sz="2000" dirty="0" smtClean="0">
                <a:solidFill>
                  <a:srgbClr val="FFC000"/>
                </a:solidFill>
              </a:rPr>
              <a:t>声明</a:t>
            </a:r>
            <a:endParaRPr lang="en-US" altLang="zh-CN" sz="2000" dirty="0" smtClean="0">
              <a:solidFill>
                <a:srgbClr val="FFC000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 smtClean="0">
                <a:solidFill>
                  <a:prstClr val="white"/>
                </a:solidFill>
              </a:rPr>
              <a:t>选择器</a:t>
            </a:r>
            <a:r>
              <a:rPr lang="zh-CN" altLang="en-US" sz="2000" dirty="0" smtClean="0">
                <a:solidFill>
                  <a:prstClr val="white"/>
                </a:solidFill>
              </a:rPr>
              <a:t>：指要</a:t>
            </a:r>
            <a:r>
              <a:rPr lang="zh-CN" altLang="en-US" sz="2000" dirty="0">
                <a:solidFill>
                  <a:prstClr val="white"/>
                </a:solidFill>
              </a:rPr>
              <a:t>改变样式的</a:t>
            </a:r>
            <a:r>
              <a:rPr lang="en-US" altLang="zh-CN" sz="2000" dirty="0">
                <a:solidFill>
                  <a:prstClr val="white"/>
                </a:solidFill>
              </a:rPr>
              <a:t>html</a:t>
            </a:r>
            <a:r>
              <a:rPr lang="zh-CN" altLang="en-US" sz="2000" dirty="0">
                <a:solidFill>
                  <a:prstClr val="white"/>
                </a:solidFill>
              </a:rPr>
              <a:t>元素（如</a:t>
            </a:r>
            <a:r>
              <a:rPr lang="en-US" altLang="zh-CN" sz="2000" dirty="0">
                <a:solidFill>
                  <a:prstClr val="white"/>
                </a:solidFill>
              </a:rPr>
              <a:t>&lt;p&gt;</a:t>
            </a:r>
            <a:r>
              <a:rPr lang="zh-CN" altLang="en-US" sz="2000" dirty="0">
                <a:solidFill>
                  <a:prstClr val="white"/>
                </a:solidFill>
              </a:rPr>
              <a:t>、</a:t>
            </a:r>
            <a:r>
              <a:rPr lang="en-US" altLang="zh-CN" sz="2000" dirty="0">
                <a:solidFill>
                  <a:prstClr val="white"/>
                </a:solidFill>
              </a:rPr>
              <a:t>&lt;div&gt;</a:t>
            </a:r>
            <a:r>
              <a:rPr lang="zh-CN" altLang="en-US" sz="2000" dirty="0">
                <a:solidFill>
                  <a:prstClr val="white"/>
                </a:solidFill>
              </a:rPr>
              <a:t>、</a:t>
            </a:r>
            <a:r>
              <a:rPr lang="en-US" altLang="zh-CN" sz="2000" dirty="0">
                <a:solidFill>
                  <a:prstClr val="white"/>
                </a:solidFill>
              </a:rPr>
              <a:t>&lt;h1&gt;</a:t>
            </a:r>
            <a:r>
              <a:rPr lang="zh-CN" altLang="en-US" sz="2000" dirty="0" smtClean="0">
                <a:solidFill>
                  <a:prstClr val="white"/>
                </a:solidFill>
              </a:rPr>
              <a:t>）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 smtClean="0">
                <a:solidFill>
                  <a:prstClr val="white"/>
                </a:solidFill>
              </a:rPr>
              <a:t>声明</a:t>
            </a:r>
            <a:r>
              <a:rPr lang="zh-CN" altLang="en-US" sz="2000" dirty="0" smtClean="0">
                <a:solidFill>
                  <a:prstClr val="white"/>
                </a:solidFill>
              </a:rPr>
              <a:t>：每条声明由一个属性和一个值组成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>
                <a:solidFill>
                  <a:prstClr val="white"/>
                </a:solidFill>
              </a:rPr>
              <a:t>CSS</a:t>
            </a:r>
            <a:r>
              <a:rPr lang="zh-CN" altLang="en-US" sz="2000" dirty="0">
                <a:solidFill>
                  <a:prstClr val="white"/>
                </a:solidFill>
              </a:rPr>
              <a:t>颜色</a:t>
            </a:r>
            <a:r>
              <a:rPr lang="zh-CN" altLang="en-US" sz="2000" dirty="0" smtClean="0">
                <a:solidFill>
                  <a:prstClr val="white"/>
                </a:solidFill>
              </a:rPr>
              <a:t>：丰富的颜色选择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dirty="0" smtClean="0">
                <a:solidFill>
                  <a:prstClr val="white"/>
                </a:solidFill>
              </a:rPr>
              <a:t>CSS</a:t>
            </a:r>
            <a:r>
              <a:rPr lang="zh-CN" altLang="en-US" sz="2000" dirty="0" smtClean="0">
                <a:solidFill>
                  <a:prstClr val="white"/>
                </a:solidFill>
              </a:rPr>
              <a:t>样式可以通过三种方式实现：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prstClr val="white"/>
                </a:solidFill>
              </a:rPr>
              <a:t>内联</a:t>
            </a:r>
            <a:r>
              <a:rPr lang="zh-CN" altLang="en-US" sz="2000" dirty="0" smtClean="0">
                <a:solidFill>
                  <a:prstClr val="white"/>
                </a:solidFill>
              </a:rPr>
              <a:t>样式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>
                <a:solidFill>
                  <a:prstClr val="white"/>
                </a:solidFill>
              </a:rPr>
              <a:t>内部样式表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>
                <a:solidFill>
                  <a:prstClr val="white"/>
                </a:solidFill>
              </a:rPr>
              <a:t>外部引用</a:t>
            </a:r>
            <a:r>
              <a:rPr lang="en-US" altLang="zh-CN" sz="2000" dirty="0" smtClean="0">
                <a:solidFill>
                  <a:prstClr val="white"/>
                </a:solidFill>
              </a:rPr>
              <a:t>.</a:t>
            </a:r>
            <a:r>
              <a:rPr lang="en-US" altLang="zh-CN" sz="2000" dirty="0" err="1" smtClean="0">
                <a:solidFill>
                  <a:prstClr val="white"/>
                </a:solidFill>
              </a:rPr>
              <a:t>css</a:t>
            </a:r>
            <a:r>
              <a:rPr lang="zh-CN" altLang="en-US" sz="2000" dirty="0" smtClean="0">
                <a:solidFill>
                  <a:prstClr val="white"/>
                </a:solidFill>
              </a:rPr>
              <a:t>文件</a:t>
            </a:r>
            <a:endParaRPr lang="en-US" altLang="zh-CN" sz="2000" dirty="0" smtClean="0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726" y="3225379"/>
            <a:ext cx="5534797" cy="123842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160770" y="5950417"/>
            <a:ext cx="40831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RGB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颜色代码可以参考：</a:t>
            </a:r>
            <a:endParaRPr lang="en-US" altLang="zh-CN" sz="1600" dirty="0" smtClean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http</a:t>
            </a:r>
            <a:r>
              <a:rPr lang="zh-CN" alt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://tool.oschina.net/commons?type=3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726" y="4962671"/>
            <a:ext cx="4544059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49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24729" y="287275"/>
            <a:ext cx="3592650" cy="755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3200" b="1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2.3 </a:t>
            </a:r>
            <a:r>
              <a:rPr lang="en-US" altLang="zh-CN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HTML CSS</a:t>
            </a:r>
            <a:r>
              <a:rPr lang="zh-CN" altLang="en-US" sz="3200" b="1" dirty="0" smtClean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样式</a:t>
            </a:r>
            <a:endParaRPr lang="en-US" altLang="zh-CN" sz="3200" b="1" dirty="0">
              <a:solidFill>
                <a:prstClr val="white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9941" y="1296394"/>
            <a:ext cx="10546842" cy="457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solidFill>
                  <a:prstClr val="white"/>
                </a:solidFill>
              </a:rPr>
              <a:t>内联样式</a:t>
            </a:r>
            <a:r>
              <a:rPr lang="zh-CN" altLang="en-US" sz="2000" dirty="0" smtClean="0">
                <a:solidFill>
                  <a:prstClr val="white"/>
                </a:solidFill>
              </a:rPr>
              <a:t>：在</a:t>
            </a:r>
            <a:r>
              <a:rPr lang="en-US" altLang="zh-CN" sz="2000" dirty="0" smtClean="0">
                <a:solidFill>
                  <a:prstClr val="white"/>
                </a:solidFill>
              </a:rPr>
              <a:t>html</a:t>
            </a:r>
            <a:r>
              <a:rPr lang="zh-CN" altLang="en-US" sz="2000" dirty="0" smtClean="0">
                <a:solidFill>
                  <a:prstClr val="white"/>
                </a:solidFill>
              </a:rPr>
              <a:t>元素中使用</a:t>
            </a:r>
            <a:r>
              <a:rPr lang="en-US" altLang="zh-CN" sz="2000" dirty="0" smtClean="0">
                <a:solidFill>
                  <a:prstClr val="white"/>
                </a:solidFill>
              </a:rPr>
              <a:t>style</a:t>
            </a:r>
            <a:r>
              <a:rPr lang="zh-CN" altLang="en-US" sz="2000" dirty="0" smtClean="0">
                <a:solidFill>
                  <a:prstClr val="white"/>
                </a:solidFill>
              </a:rPr>
              <a:t>属性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20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solidFill>
                  <a:prstClr val="white"/>
                </a:solidFill>
              </a:rPr>
              <a:t>内部样式表</a:t>
            </a:r>
            <a:r>
              <a:rPr lang="zh-CN" altLang="en-US" sz="2000" dirty="0" smtClean="0">
                <a:solidFill>
                  <a:prstClr val="white"/>
                </a:solidFill>
              </a:rPr>
              <a:t>：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>
                <a:solidFill>
                  <a:prstClr val="white"/>
                </a:solidFill>
              </a:rPr>
              <a:t>在</a:t>
            </a:r>
            <a:r>
              <a:rPr lang="en-US" altLang="zh-CN" sz="2000" dirty="0" smtClean="0">
                <a:solidFill>
                  <a:prstClr val="white"/>
                </a:solidFill>
              </a:rPr>
              <a:t>html</a:t>
            </a:r>
            <a:r>
              <a:rPr lang="zh-CN" altLang="en-US" sz="2000" dirty="0" smtClean="0">
                <a:solidFill>
                  <a:prstClr val="white"/>
                </a:solidFill>
              </a:rPr>
              <a:t>头部</a:t>
            </a:r>
            <a:r>
              <a:rPr lang="en-US" altLang="zh-CN" sz="2000" dirty="0" smtClean="0">
                <a:solidFill>
                  <a:prstClr val="white"/>
                </a:solidFill>
              </a:rPr>
              <a:t>&lt;head&gt;</a:t>
            </a:r>
            <a:r>
              <a:rPr lang="zh-CN" altLang="en-US" sz="2000" dirty="0" smtClean="0">
                <a:solidFill>
                  <a:prstClr val="white"/>
                </a:solidFill>
              </a:rPr>
              <a:t>区域使用</a:t>
            </a:r>
            <a:r>
              <a:rPr lang="en-US" altLang="zh-CN" sz="2000" dirty="0" smtClean="0">
                <a:solidFill>
                  <a:prstClr val="white"/>
                </a:solidFill>
              </a:rPr>
              <a:t>&lt;style&gt;</a:t>
            </a:r>
            <a:r>
              <a:rPr lang="zh-CN" altLang="en-US" sz="2000" dirty="0" smtClean="0">
                <a:solidFill>
                  <a:prstClr val="white"/>
                </a:solidFill>
              </a:rPr>
              <a:t>来包含</a:t>
            </a:r>
            <a:r>
              <a:rPr lang="en-US" altLang="zh-CN" sz="2000" dirty="0" smtClean="0">
                <a:solidFill>
                  <a:prstClr val="white"/>
                </a:solidFill>
              </a:rPr>
              <a:t>CSS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>
                <a:solidFill>
                  <a:prstClr val="white"/>
                </a:solidFill>
              </a:rPr>
              <a:t>&lt;style&gt; … &lt;/style</a:t>
            </a:r>
            <a:r>
              <a:rPr lang="en-US" altLang="zh-CN" sz="1600" dirty="0" smtClean="0">
                <a:solidFill>
                  <a:prstClr val="white"/>
                </a:solidFill>
              </a:rPr>
              <a:t>&gt;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solidFill>
                  <a:prstClr val="white"/>
                </a:solidFill>
              </a:rPr>
              <a:t>外部引用</a:t>
            </a:r>
            <a:r>
              <a:rPr lang="zh-CN" altLang="en-US" sz="2000" dirty="0" smtClean="0">
                <a:solidFill>
                  <a:prstClr val="white"/>
                </a:solidFill>
              </a:rPr>
              <a:t>：使用外部</a:t>
            </a:r>
            <a:r>
              <a:rPr lang="en-US" altLang="zh-CN" sz="2000" dirty="0" smtClean="0">
                <a:solidFill>
                  <a:prstClr val="white"/>
                </a:solidFill>
              </a:rPr>
              <a:t>CSS</a:t>
            </a:r>
            <a:r>
              <a:rPr lang="zh-CN" altLang="en-US" sz="2000" dirty="0" smtClean="0">
                <a:solidFill>
                  <a:prstClr val="white"/>
                </a:solidFill>
              </a:rPr>
              <a:t>文件（推荐使用）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>
                <a:solidFill>
                  <a:prstClr val="white"/>
                </a:solidFill>
              </a:rPr>
              <a:t>自定义的</a:t>
            </a:r>
            <a:r>
              <a:rPr lang="en-US" altLang="zh-CN" sz="2000" dirty="0" err="1" smtClean="0">
                <a:solidFill>
                  <a:prstClr val="white"/>
                </a:solidFill>
              </a:rPr>
              <a:t>css</a:t>
            </a:r>
            <a:r>
              <a:rPr lang="zh-CN" altLang="en-US" sz="2000" dirty="0" smtClean="0">
                <a:solidFill>
                  <a:prstClr val="white"/>
                </a:solidFill>
              </a:rPr>
              <a:t>文件：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dirty="0" smtClean="0">
                <a:solidFill>
                  <a:prstClr val="white"/>
                </a:solidFill>
              </a:rPr>
              <a:t>      </a:t>
            </a:r>
            <a:r>
              <a:rPr lang="en-US" altLang="zh-CN" sz="1600" dirty="0" smtClean="0">
                <a:solidFill>
                  <a:prstClr val="white"/>
                </a:solidFill>
              </a:rPr>
              <a:t>&lt;</a:t>
            </a:r>
            <a:r>
              <a:rPr lang="en-US" altLang="zh-CN" sz="1600" dirty="0">
                <a:solidFill>
                  <a:prstClr val="white"/>
                </a:solidFill>
              </a:rPr>
              <a:t>link </a:t>
            </a:r>
            <a:r>
              <a:rPr lang="en-US" altLang="zh-CN" sz="1600" dirty="0" err="1">
                <a:solidFill>
                  <a:prstClr val="white"/>
                </a:solidFill>
              </a:rPr>
              <a:t>rel</a:t>
            </a:r>
            <a:r>
              <a:rPr lang="en-US" altLang="zh-CN" sz="1600" dirty="0">
                <a:solidFill>
                  <a:prstClr val="white"/>
                </a:solidFill>
              </a:rPr>
              <a:t>="stylesheet" </a:t>
            </a:r>
            <a:r>
              <a:rPr lang="en-US" altLang="zh-CN" sz="1600" dirty="0" err="1">
                <a:solidFill>
                  <a:prstClr val="white"/>
                </a:solidFill>
              </a:rPr>
              <a:t>href</a:t>
            </a:r>
            <a:r>
              <a:rPr lang="en-US" altLang="zh-CN" sz="1600" dirty="0">
                <a:solidFill>
                  <a:prstClr val="white"/>
                </a:solidFill>
              </a:rPr>
              <a:t>="test.css" type="text/</a:t>
            </a:r>
            <a:r>
              <a:rPr lang="en-US" altLang="zh-CN" sz="1600" dirty="0" err="1">
                <a:solidFill>
                  <a:prstClr val="white"/>
                </a:solidFill>
              </a:rPr>
              <a:t>css</a:t>
            </a:r>
            <a:r>
              <a:rPr lang="en-US" altLang="zh-CN" sz="1600" dirty="0">
                <a:solidFill>
                  <a:prstClr val="white"/>
                </a:solidFill>
              </a:rPr>
              <a:t>" </a:t>
            </a:r>
            <a:r>
              <a:rPr lang="en-US" altLang="zh-CN" sz="1600" dirty="0" smtClean="0">
                <a:solidFill>
                  <a:prstClr val="white"/>
                </a:solidFill>
              </a:rPr>
              <a:t>/&gt;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>
                <a:solidFill>
                  <a:prstClr val="white"/>
                </a:solidFill>
              </a:rPr>
              <a:t>引用</a:t>
            </a:r>
            <a:r>
              <a:rPr lang="en-US" altLang="zh-CN" sz="2000" dirty="0" err="1" smtClean="0">
                <a:solidFill>
                  <a:prstClr val="white"/>
                </a:solidFill>
              </a:rPr>
              <a:t>css</a:t>
            </a:r>
            <a:r>
              <a:rPr lang="zh-CN" altLang="en-US" sz="2000" dirty="0" smtClean="0">
                <a:solidFill>
                  <a:prstClr val="white"/>
                </a:solidFill>
              </a:rPr>
              <a:t>文件链接（如</a:t>
            </a:r>
            <a:r>
              <a:rPr lang="en-US" altLang="zh-CN" sz="2000" dirty="0" smtClean="0">
                <a:solidFill>
                  <a:prstClr val="white"/>
                </a:solidFill>
              </a:rPr>
              <a:t>bootstrap</a:t>
            </a:r>
            <a:r>
              <a:rPr lang="zh-CN" altLang="en-US" sz="2000" dirty="0" smtClean="0">
                <a:solidFill>
                  <a:prstClr val="white"/>
                </a:solidFill>
              </a:rPr>
              <a:t>的</a:t>
            </a:r>
            <a:r>
              <a:rPr lang="en-US" altLang="zh-CN" sz="2000" dirty="0" smtClean="0">
                <a:solidFill>
                  <a:prstClr val="white"/>
                </a:solidFill>
              </a:rPr>
              <a:t>CSS</a:t>
            </a:r>
            <a:r>
              <a:rPr lang="zh-CN" altLang="en-US" sz="2000" dirty="0" smtClean="0">
                <a:solidFill>
                  <a:prstClr val="white"/>
                </a:solidFill>
              </a:rPr>
              <a:t>样式）</a:t>
            </a:r>
            <a:r>
              <a:rPr lang="zh-CN" altLang="en-US" sz="2000" dirty="0" smtClean="0">
                <a:solidFill>
                  <a:prstClr val="white"/>
                </a:solidFill>
              </a:rPr>
              <a:t>：</a:t>
            </a:r>
            <a:endParaRPr lang="en-US" altLang="zh-CN" sz="2000" dirty="0" smtClean="0">
              <a:solidFill>
                <a:prstClr val="white"/>
              </a:solidFill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zh-CN" sz="1600" dirty="0" smtClean="0">
                <a:solidFill>
                  <a:prstClr val="white"/>
                </a:solidFill>
              </a:rPr>
              <a:t>&lt;link </a:t>
            </a:r>
            <a:r>
              <a:rPr lang="en-US" altLang="zh-CN" sz="1600" dirty="0" err="1" smtClean="0">
                <a:solidFill>
                  <a:prstClr val="white"/>
                </a:solidFill>
              </a:rPr>
              <a:t>href</a:t>
            </a:r>
            <a:r>
              <a:rPr lang="en-US" altLang="zh-CN" sz="1600" dirty="0" smtClean="0">
                <a:solidFill>
                  <a:prstClr val="white"/>
                </a:solidFill>
              </a:rPr>
              <a:t>="../assets/</a:t>
            </a:r>
            <a:r>
              <a:rPr lang="en-US" altLang="zh-CN" sz="1600" dirty="0" err="1" smtClean="0">
                <a:solidFill>
                  <a:prstClr val="white"/>
                </a:solidFill>
              </a:rPr>
              <a:t>css</a:t>
            </a:r>
            <a:r>
              <a:rPr lang="en-US" altLang="zh-CN" sz="1600" dirty="0" smtClean="0">
                <a:solidFill>
                  <a:prstClr val="white"/>
                </a:solidFill>
              </a:rPr>
              <a:t>/bootstrap.css" </a:t>
            </a:r>
            <a:r>
              <a:rPr lang="en-US" altLang="zh-CN" sz="1600" dirty="0" err="1" smtClean="0">
                <a:solidFill>
                  <a:prstClr val="white"/>
                </a:solidFill>
              </a:rPr>
              <a:t>rel</a:t>
            </a:r>
            <a:r>
              <a:rPr lang="en-US" altLang="zh-CN" sz="1600" dirty="0" smtClean="0">
                <a:solidFill>
                  <a:prstClr val="white"/>
                </a:solidFill>
              </a:rPr>
              <a:t>="stylesheet"&gt;</a:t>
            </a:r>
            <a:endParaRPr lang="en-US" altLang="zh-CN" sz="1600" dirty="0" smtClean="0">
              <a:solidFill>
                <a:prstClr val="white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362455" y="4532649"/>
            <a:ext cx="4892041" cy="366095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362456" y="5352332"/>
            <a:ext cx="5130494" cy="347501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154" y="1530564"/>
            <a:ext cx="4610743" cy="302937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362455" y="3190718"/>
            <a:ext cx="2304290" cy="366095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6812280" y="1386356"/>
            <a:ext cx="2364924" cy="233243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670626" y="1856932"/>
            <a:ext cx="3610741" cy="4241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en-US" sz="1600" dirty="0" smtClean="0">
                <a:solidFill>
                  <a:srgbClr val="FF0000"/>
                </a:solidFill>
              </a:rPr>
              <a:t>内部样式表定义的</a:t>
            </a:r>
            <a:r>
              <a:rPr lang="en-US" altLang="zh-CN" sz="1600" dirty="0" smtClean="0">
                <a:solidFill>
                  <a:srgbClr val="FF0000"/>
                </a:solidFill>
              </a:rPr>
              <a:t>CSS</a:t>
            </a:r>
            <a:r>
              <a:rPr lang="zh-CN" altLang="en-US" sz="1600" dirty="0" smtClean="0">
                <a:solidFill>
                  <a:srgbClr val="FF0000"/>
                </a:solidFill>
              </a:rPr>
              <a:t>样式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7397496" y="2589149"/>
            <a:ext cx="59724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696119" y="3875405"/>
            <a:ext cx="1255857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013470" y="6343322"/>
            <a:ext cx="60324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推荐案例教程：http</a:t>
            </a:r>
            <a:r>
              <a:rPr lang="zh-CN" alt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://www.runoob.com/css/css-tutorial.html</a:t>
            </a:r>
          </a:p>
        </p:txBody>
      </p:sp>
      <p:sp>
        <p:nvSpPr>
          <p:cNvPr id="22" name="矩形 21"/>
          <p:cNvSpPr/>
          <p:nvPr/>
        </p:nvSpPr>
        <p:spPr>
          <a:xfrm>
            <a:off x="883217" y="1842298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bg1"/>
                </a:solidFill>
              </a:rPr>
              <a:t>&lt;div style="width:300</a:t>
            </a:r>
            <a:r>
              <a:rPr lang="zh-CN" altLang="en-US" sz="1600" dirty="0" smtClean="0">
                <a:solidFill>
                  <a:schemeClr val="bg1"/>
                </a:solidFill>
              </a:rPr>
              <a:t>px</a:t>
            </a:r>
            <a:r>
              <a:rPr lang="en-US" altLang="zh-CN" sz="1600" dirty="0" smtClean="0">
                <a:solidFill>
                  <a:schemeClr val="bg1"/>
                </a:solidFill>
              </a:rPr>
              <a:t>; </a:t>
            </a:r>
            <a:r>
              <a:rPr lang="zh-CN" altLang="en-US" sz="1600" dirty="0" smtClean="0">
                <a:solidFill>
                  <a:schemeClr val="bg1"/>
                </a:solidFill>
              </a:rPr>
              <a:t>height</a:t>
            </a:r>
            <a:r>
              <a:rPr lang="zh-CN" altLang="en-US" sz="1600" dirty="0">
                <a:solidFill>
                  <a:schemeClr val="bg1"/>
                </a:solidFill>
              </a:rPr>
              <a:t>:150px</a:t>
            </a:r>
            <a:r>
              <a:rPr lang="zh-CN" altLang="en-US" sz="1600" dirty="0" smtClean="0">
                <a:solidFill>
                  <a:schemeClr val="bg1"/>
                </a:solidFill>
              </a:rPr>
              <a:t>;&gt;</a:t>
            </a:r>
            <a:r>
              <a:rPr lang="zh-CN" altLang="en-US" sz="1600" dirty="0">
                <a:solidFill>
                  <a:schemeClr val="bg1"/>
                </a:solidFill>
              </a:rPr>
              <a:t>带样式的div区域&lt;/div&gt;</a:t>
            </a:r>
          </a:p>
        </p:txBody>
      </p:sp>
      <p:sp>
        <p:nvSpPr>
          <p:cNvPr id="23" name="矩形 22"/>
          <p:cNvSpPr/>
          <p:nvPr/>
        </p:nvSpPr>
        <p:spPr>
          <a:xfrm>
            <a:off x="1237518" y="1835976"/>
            <a:ext cx="5665851" cy="366095"/>
          </a:xfrm>
          <a:prstGeom prst="rect">
            <a:avLst/>
          </a:prstGeom>
          <a:solidFill>
            <a:srgbClr val="F2F2F2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637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3" grpId="0" animBg="1"/>
      <p:bldP spid="14" grpId="0" animBg="1"/>
      <p:bldP spid="15" grpId="0"/>
      <p:bldP spid="22" grpId="0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14350" y="31044"/>
            <a:ext cx="44246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2.3 CSS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样式：网页布局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88620" y="736572"/>
            <a:ext cx="10546842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>
                <a:solidFill>
                  <a:prstClr val="white"/>
                </a:solidFill>
              </a:rPr>
              <a:t>可以通过对</a:t>
            </a:r>
            <a:r>
              <a:rPr lang="en-US" altLang="zh-CN" dirty="0" smtClean="0">
                <a:solidFill>
                  <a:prstClr val="white"/>
                </a:solidFill>
              </a:rPr>
              <a:t>&lt;div&gt;</a:t>
            </a:r>
            <a:r>
              <a:rPr lang="zh-CN" altLang="en-US" dirty="0" smtClean="0">
                <a:solidFill>
                  <a:prstClr val="white"/>
                </a:solidFill>
              </a:rPr>
              <a:t>进行</a:t>
            </a:r>
            <a:r>
              <a:rPr lang="en-US" altLang="zh-CN" dirty="0" smtClean="0">
                <a:solidFill>
                  <a:prstClr val="white"/>
                </a:solidFill>
              </a:rPr>
              <a:t>CSS</a:t>
            </a:r>
            <a:r>
              <a:rPr lang="zh-CN" altLang="en-US" dirty="0" smtClean="0">
                <a:solidFill>
                  <a:prstClr val="white"/>
                </a:solidFill>
              </a:rPr>
              <a:t>样式设置，对网页进行布局</a:t>
            </a:r>
            <a:endParaRPr lang="en-US" altLang="zh-CN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dirty="0" smtClean="0">
                <a:solidFill>
                  <a:prstClr val="white"/>
                </a:solidFill>
              </a:rPr>
              <a:t>以 </a:t>
            </a:r>
            <a:r>
              <a:rPr lang="en-US" altLang="zh-CN" dirty="0" smtClean="0">
                <a:solidFill>
                  <a:prstClr val="white"/>
                </a:solidFill>
              </a:rPr>
              <a:t>id=”header”</a:t>
            </a:r>
            <a:r>
              <a:rPr lang="zh-CN" altLang="en-US" dirty="0" smtClean="0">
                <a:solidFill>
                  <a:prstClr val="white"/>
                </a:solidFill>
              </a:rPr>
              <a:t>的区域为例：</a:t>
            </a:r>
            <a:endParaRPr lang="en-US" altLang="zh-CN" dirty="0" smtClean="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9" y="1990046"/>
            <a:ext cx="2438740" cy="48679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95" y="2369419"/>
            <a:ext cx="2162477" cy="438211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82012" y="2336223"/>
            <a:ext cx="2200275" cy="9355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737" y="2472312"/>
            <a:ext cx="5044746" cy="350938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801002" y="2353828"/>
            <a:ext cx="5210023" cy="947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883219" y="1617711"/>
            <a:ext cx="225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Step1: </a:t>
            </a:r>
            <a:r>
              <a:rPr lang="zh-CN" altLang="en-US" dirty="0" smtClean="0">
                <a:solidFill>
                  <a:srgbClr val="FF0000"/>
                </a:solidFill>
              </a:rPr>
              <a:t>定义布局样式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90336" y="1896628"/>
            <a:ext cx="247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Step2: </a:t>
            </a:r>
            <a:r>
              <a:rPr lang="zh-CN" altLang="en-US" dirty="0" smtClean="0">
                <a:solidFill>
                  <a:srgbClr val="FF0000"/>
                </a:solidFill>
              </a:rPr>
              <a:t>通过</a:t>
            </a:r>
            <a:r>
              <a:rPr lang="en-US" altLang="zh-CN" dirty="0" smtClean="0">
                <a:solidFill>
                  <a:srgbClr val="FF0000"/>
                </a:solidFill>
              </a:rPr>
              <a:t>id</a:t>
            </a:r>
            <a:r>
              <a:rPr lang="zh-CN" altLang="en-US" dirty="0" smtClean="0">
                <a:solidFill>
                  <a:srgbClr val="FF0000"/>
                </a:solidFill>
              </a:rPr>
              <a:t>进行引用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164254" y="2707512"/>
            <a:ext cx="1912696" cy="4677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709736" y="1918728"/>
            <a:ext cx="247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Step3: </a:t>
            </a:r>
            <a:r>
              <a:rPr lang="zh-CN" altLang="en-US" dirty="0" smtClean="0">
                <a:solidFill>
                  <a:srgbClr val="FF0000"/>
                </a:solidFill>
              </a:rPr>
              <a:t>网页显示效果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2982287" y="2922348"/>
            <a:ext cx="118196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6076950" y="2941398"/>
            <a:ext cx="74993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标注 1"/>
          <p:cNvSpPr/>
          <p:nvPr/>
        </p:nvSpPr>
        <p:spPr>
          <a:xfrm>
            <a:off x="8188669" y="127797"/>
            <a:ext cx="3822356" cy="1116387"/>
          </a:xfrm>
          <a:prstGeom prst="wedgeRoundRectCallout">
            <a:avLst>
              <a:gd name="adj1" fmla="val -36843"/>
              <a:gd name="adj2" fmla="val 58084"/>
              <a:gd name="adj3" fmla="val 16667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417907" y="228521"/>
            <a:ext cx="35931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CSS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样式中：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600" dirty="0">
                <a:latin typeface="楷体" panose="02010609060101010101" pitchFamily="49" charset="-122"/>
                <a:ea typeface="楷体" panose="02010609060101010101" pitchFamily="49" charset="-122"/>
              </a:rPr>
              <a:t>符号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· 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定义特定类别的元素样式</a:t>
            </a:r>
            <a:endParaRPr lang="en-US" altLang="zh-CN" sz="16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符号 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# 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定义特定</a:t>
            </a:r>
            <a:r>
              <a:rPr lang="en-US" altLang="zh-CN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id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唯一元素</a:t>
            </a:r>
            <a:r>
              <a:rPr lang="zh-CN" altLang="en-US" sz="1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的样式</a:t>
            </a:r>
            <a:endParaRPr lang="zh-CN" altLang="en-US" sz="1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4" grpId="0" animBg="1"/>
      <p:bldP spid="16" grpId="0"/>
      <p:bldP spid="17" grpId="0"/>
      <p:bldP spid="18" grpId="0" animBg="1"/>
      <p:bldP spid="19" grpId="0"/>
      <p:bldP spid="2" grpId="0" animBg="1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51629" y="87919"/>
            <a:ext cx="6811480" cy="7559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zh-CN" altLang="en-US" sz="32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扩展：</a:t>
            </a:r>
            <a:r>
              <a:rPr lang="en-US" altLang="zh-CN" sz="32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HTML</a:t>
            </a:r>
            <a:r>
              <a:rPr lang="zh-CN" altLang="en-US" sz="32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中的内嵌</a:t>
            </a:r>
            <a:r>
              <a:rPr lang="en-US" altLang="zh-CN" sz="3200" b="1" dirty="0" err="1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Javascript</a:t>
            </a:r>
            <a:r>
              <a:rPr lang="zh-CN" altLang="en-US" sz="3200" b="1" dirty="0" smtClean="0">
                <a:solidFill>
                  <a:srgbClr val="FFC000"/>
                </a:solidFill>
                <a:latin typeface="等线" panose="02010600030101010101" charset="-122"/>
                <a:ea typeface="等线" panose="02010600030101010101" charset="-122"/>
              </a:rPr>
              <a:t>脚本</a:t>
            </a:r>
            <a:endParaRPr lang="en-US" altLang="zh-CN" sz="3200" b="1" dirty="0">
              <a:solidFill>
                <a:srgbClr val="FFC000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1629" y="787642"/>
            <a:ext cx="588013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prstClr val="white"/>
                </a:solidFill>
              </a:rPr>
              <a:t>获取元素</a:t>
            </a:r>
            <a:endParaRPr lang="en-US" altLang="zh-CN" sz="1600" dirty="0">
              <a:solidFill>
                <a:prstClr val="white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prstClr val="white"/>
                </a:solidFill>
              </a:rPr>
              <a:t>定义 </a:t>
            </a:r>
            <a:r>
              <a:rPr lang="en-US" altLang="zh-CN" sz="1600" dirty="0" smtClean="0">
                <a:solidFill>
                  <a:prstClr val="white"/>
                </a:solidFill>
              </a:rPr>
              <a:t>function()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prstClr val="white"/>
                </a:solidFill>
              </a:rPr>
              <a:t>用户动作触发函数执行</a:t>
            </a:r>
            <a:endParaRPr lang="en-US" altLang="zh-CN" sz="1600" dirty="0">
              <a:solidFill>
                <a:prstClr val="white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 err="1" smtClean="0">
                <a:solidFill>
                  <a:prstClr val="white"/>
                </a:solidFill>
              </a:rPr>
              <a:t>Jquery</a:t>
            </a:r>
            <a:r>
              <a:rPr lang="en-US" altLang="zh-CN" sz="1600" dirty="0">
                <a:solidFill>
                  <a:prstClr val="white"/>
                </a:solidFill>
              </a:rPr>
              <a:t>: </a:t>
            </a:r>
            <a:r>
              <a:rPr lang="zh-CN" altLang="en-US" sz="1600" dirty="0">
                <a:solidFill>
                  <a:prstClr val="white"/>
                </a:solidFill>
              </a:rPr>
              <a:t>“写的更少</a:t>
            </a:r>
            <a:r>
              <a:rPr lang="en-US" altLang="zh-CN" sz="1600" dirty="0">
                <a:solidFill>
                  <a:prstClr val="white"/>
                </a:solidFill>
              </a:rPr>
              <a:t>,</a:t>
            </a:r>
            <a:r>
              <a:rPr lang="zh-CN" altLang="en-US" sz="1600" dirty="0">
                <a:solidFill>
                  <a:prstClr val="white"/>
                </a:solidFill>
              </a:rPr>
              <a:t>但做的更多”的轻量级 </a:t>
            </a:r>
            <a:r>
              <a:rPr lang="en-US" altLang="zh-CN" sz="1600" dirty="0">
                <a:solidFill>
                  <a:prstClr val="white"/>
                </a:solidFill>
              </a:rPr>
              <a:t>JavaScript </a:t>
            </a:r>
            <a:r>
              <a:rPr lang="zh-CN" altLang="en-US" sz="1600" dirty="0" smtClean="0">
                <a:solidFill>
                  <a:prstClr val="white"/>
                </a:solidFill>
              </a:rPr>
              <a:t>函数库</a:t>
            </a:r>
            <a:endParaRPr lang="en-US" altLang="zh-CN" sz="1600" dirty="0" smtClean="0">
              <a:solidFill>
                <a:prstClr val="white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dirty="0" smtClean="0">
                <a:solidFill>
                  <a:prstClr val="white"/>
                </a:solidFill>
              </a:rPr>
              <a:t>Html</a:t>
            </a:r>
            <a:r>
              <a:rPr lang="zh-CN" altLang="en-US" sz="1600" dirty="0" smtClean="0">
                <a:solidFill>
                  <a:prstClr val="white"/>
                </a:solidFill>
              </a:rPr>
              <a:t>页面自上而下解析</a:t>
            </a:r>
            <a:r>
              <a:rPr lang="en-US" altLang="zh-CN" sz="1600" dirty="0" err="1" smtClean="0">
                <a:solidFill>
                  <a:prstClr val="white"/>
                </a:solidFill>
              </a:rPr>
              <a:t>js</a:t>
            </a:r>
            <a:r>
              <a:rPr lang="zh-CN" altLang="en-US" sz="1600" dirty="0" smtClean="0">
                <a:solidFill>
                  <a:prstClr val="white"/>
                </a:solidFill>
              </a:rPr>
              <a:t>脚本，可通过函数控制</a:t>
            </a:r>
            <a:r>
              <a:rPr lang="en-US" altLang="zh-CN" sz="1600" dirty="0" err="1" smtClean="0">
                <a:solidFill>
                  <a:prstClr val="white"/>
                </a:solidFill>
              </a:rPr>
              <a:t>js</a:t>
            </a:r>
            <a:r>
              <a:rPr lang="zh-CN" altLang="en-US" sz="1600" dirty="0" smtClean="0">
                <a:solidFill>
                  <a:prstClr val="white"/>
                </a:solidFill>
              </a:rPr>
              <a:t>执行时机</a:t>
            </a:r>
            <a:endParaRPr lang="en-US" altLang="zh-CN" sz="1600" dirty="0">
              <a:solidFill>
                <a:prstClr val="white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23768" y="1448850"/>
            <a:ext cx="6410321" cy="304698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&lt;!-- 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例子：用户点击确认操作 </a:t>
            </a: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--&gt;</a:t>
            </a:r>
            <a:endParaRPr lang="en-US" altLang="zh-CN" sz="1600" dirty="0">
              <a:solidFill>
                <a:schemeClr val="accent4">
                  <a:lumMod val="20000"/>
                  <a:lumOff val="8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function </a:t>
            </a:r>
            <a:r>
              <a:rPr lang="en-US" altLang="zh-CN" sz="1600" dirty="0" err="1">
                <a:solidFill>
                  <a:schemeClr val="bg1"/>
                </a:solidFill>
              </a:rPr>
              <a:t>myFunction</a:t>
            </a:r>
            <a:r>
              <a:rPr lang="en-US" altLang="zh-CN" sz="1600" dirty="0">
                <a:solidFill>
                  <a:schemeClr val="bg1"/>
                </a:solidFill>
              </a:rPr>
              <a:t>(){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	</a:t>
            </a:r>
            <a:r>
              <a:rPr lang="en-US" altLang="zh-CN" sz="1600" dirty="0" err="1">
                <a:solidFill>
                  <a:schemeClr val="bg1"/>
                </a:solidFill>
              </a:rPr>
              <a:t>var</a:t>
            </a:r>
            <a:r>
              <a:rPr lang="en-US" altLang="zh-CN" sz="1600" dirty="0">
                <a:solidFill>
                  <a:schemeClr val="bg1"/>
                </a:solidFill>
              </a:rPr>
              <a:t> x;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	</a:t>
            </a:r>
            <a:r>
              <a:rPr lang="en-US" altLang="zh-CN" sz="1600" dirty="0" err="1">
                <a:solidFill>
                  <a:schemeClr val="bg1"/>
                </a:solidFill>
              </a:rPr>
              <a:t>var</a:t>
            </a:r>
            <a:r>
              <a:rPr lang="en-US" altLang="zh-CN" sz="1600" dirty="0">
                <a:solidFill>
                  <a:schemeClr val="bg1"/>
                </a:solidFill>
              </a:rPr>
              <a:t> r=confirm("</a:t>
            </a:r>
            <a:r>
              <a:rPr lang="zh-CN" altLang="en-US" sz="1600" dirty="0">
                <a:solidFill>
                  <a:schemeClr val="bg1"/>
                </a:solidFill>
              </a:rPr>
              <a:t>按下按钮</a:t>
            </a:r>
            <a:r>
              <a:rPr lang="en-US" altLang="zh-CN" sz="1600" dirty="0">
                <a:solidFill>
                  <a:schemeClr val="bg1"/>
                </a:solidFill>
              </a:rPr>
              <a:t>!");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	if (r==true){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		x="</a:t>
            </a:r>
            <a:r>
              <a:rPr lang="zh-CN" altLang="en-US" sz="1600" dirty="0">
                <a:solidFill>
                  <a:schemeClr val="bg1"/>
                </a:solidFill>
              </a:rPr>
              <a:t>你按下了</a:t>
            </a:r>
            <a:r>
              <a:rPr lang="en-US" altLang="zh-CN" sz="1600" dirty="0">
                <a:solidFill>
                  <a:schemeClr val="bg1"/>
                </a:solidFill>
              </a:rPr>
              <a:t>\"</a:t>
            </a:r>
            <a:r>
              <a:rPr lang="zh-CN" altLang="en-US" sz="1600" dirty="0">
                <a:solidFill>
                  <a:schemeClr val="bg1"/>
                </a:solidFill>
              </a:rPr>
              <a:t>确定</a:t>
            </a:r>
            <a:r>
              <a:rPr lang="en-US" altLang="zh-CN" sz="1600" dirty="0">
                <a:solidFill>
                  <a:schemeClr val="bg1"/>
                </a:solidFill>
              </a:rPr>
              <a:t>\"</a:t>
            </a:r>
            <a:r>
              <a:rPr lang="zh-CN" altLang="en-US" sz="1600" dirty="0">
                <a:solidFill>
                  <a:schemeClr val="bg1"/>
                </a:solidFill>
              </a:rPr>
              <a:t>按钮</a:t>
            </a:r>
            <a:r>
              <a:rPr lang="en-US" altLang="zh-CN" sz="1600" dirty="0">
                <a:solidFill>
                  <a:schemeClr val="bg1"/>
                </a:solidFill>
              </a:rPr>
              <a:t>!";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	}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	else{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		x="</a:t>
            </a:r>
            <a:r>
              <a:rPr lang="zh-CN" altLang="en-US" sz="1600" dirty="0">
                <a:solidFill>
                  <a:schemeClr val="bg1"/>
                </a:solidFill>
              </a:rPr>
              <a:t>你按下了</a:t>
            </a:r>
            <a:r>
              <a:rPr lang="en-US" altLang="zh-CN" sz="1600" dirty="0">
                <a:solidFill>
                  <a:schemeClr val="bg1"/>
                </a:solidFill>
              </a:rPr>
              <a:t>\"</a:t>
            </a:r>
            <a:r>
              <a:rPr lang="zh-CN" altLang="en-US" sz="1600" dirty="0">
                <a:solidFill>
                  <a:schemeClr val="bg1"/>
                </a:solidFill>
              </a:rPr>
              <a:t>取消</a:t>
            </a:r>
            <a:r>
              <a:rPr lang="en-US" altLang="zh-CN" sz="1600" dirty="0">
                <a:solidFill>
                  <a:schemeClr val="bg1"/>
                </a:solidFill>
              </a:rPr>
              <a:t>\"</a:t>
            </a:r>
            <a:r>
              <a:rPr lang="zh-CN" altLang="en-US" sz="1600" dirty="0">
                <a:solidFill>
                  <a:schemeClr val="bg1"/>
                </a:solidFill>
              </a:rPr>
              <a:t>按钮</a:t>
            </a:r>
            <a:r>
              <a:rPr lang="en-US" altLang="zh-CN" sz="1600" dirty="0">
                <a:solidFill>
                  <a:schemeClr val="bg1"/>
                </a:solidFill>
              </a:rPr>
              <a:t>!";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	}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	</a:t>
            </a:r>
            <a:r>
              <a:rPr lang="en-US" altLang="zh-CN" sz="1600" dirty="0" err="1">
                <a:solidFill>
                  <a:schemeClr val="bg1"/>
                </a:solidFill>
              </a:rPr>
              <a:t>document.getElementById</a:t>
            </a:r>
            <a:r>
              <a:rPr lang="en-US" altLang="zh-CN" sz="1600" dirty="0">
                <a:solidFill>
                  <a:schemeClr val="bg1"/>
                </a:solidFill>
              </a:rPr>
              <a:t>("demo").</a:t>
            </a:r>
            <a:r>
              <a:rPr lang="en-US" altLang="zh-CN" sz="1600" dirty="0" err="1">
                <a:solidFill>
                  <a:schemeClr val="bg1"/>
                </a:solidFill>
              </a:rPr>
              <a:t>innerHTML</a:t>
            </a:r>
            <a:r>
              <a:rPr lang="en-US" altLang="zh-CN" sz="1600" dirty="0">
                <a:solidFill>
                  <a:schemeClr val="bg1"/>
                </a:solidFill>
              </a:rPr>
              <a:t>=x;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}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23767" y="4522073"/>
            <a:ext cx="6410322" cy="212365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&lt;!-- 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例子：获取</a:t>
            </a:r>
            <a:r>
              <a:rPr lang="zh-CN" altLang="en-US" sz="1600" dirty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今天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是星期几 </a:t>
            </a: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--&gt;</a:t>
            </a:r>
          </a:p>
          <a:p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&lt;</a:t>
            </a:r>
            <a:r>
              <a:rPr lang="en-US" altLang="zh-CN" sz="1600" dirty="0">
                <a:solidFill>
                  <a:schemeClr val="bg1"/>
                </a:solidFill>
              </a:rPr>
              <a:t>p id="demo"&gt;&lt;/p&gt;</a:t>
            </a:r>
          </a:p>
          <a:p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&lt;script&gt;</a:t>
            </a:r>
          </a:p>
          <a:p>
            <a:r>
              <a:rPr lang="en-US" altLang="zh-CN" sz="1600" dirty="0" err="1">
                <a:solidFill>
                  <a:schemeClr val="bg1"/>
                </a:solidFill>
              </a:rPr>
              <a:t>var</a:t>
            </a:r>
            <a:r>
              <a:rPr lang="en-US" altLang="zh-CN" sz="1600" dirty="0">
                <a:solidFill>
                  <a:schemeClr val="bg1"/>
                </a:solidFill>
              </a:rPr>
              <a:t> date="</a:t>
            </a:r>
            <a:r>
              <a:rPr lang="zh-CN" altLang="en-US" sz="1600" dirty="0">
                <a:solidFill>
                  <a:schemeClr val="bg1"/>
                </a:solidFill>
              </a:rPr>
              <a:t>今天是星期</a:t>
            </a:r>
            <a:r>
              <a:rPr lang="en-US" altLang="zh-CN" sz="1600" dirty="0">
                <a:solidFill>
                  <a:schemeClr val="bg1"/>
                </a:solidFill>
              </a:rPr>
              <a:t>"+"</a:t>
            </a:r>
            <a:r>
              <a:rPr lang="zh-CN" altLang="en-US" sz="1600" dirty="0">
                <a:solidFill>
                  <a:schemeClr val="bg1"/>
                </a:solidFill>
              </a:rPr>
              <a:t>天一二三四五六</a:t>
            </a:r>
            <a:r>
              <a:rPr lang="en-US" altLang="zh-CN" sz="1600" dirty="0">
                <a:solidFill>
                  <a:schemeClr val="bg1"/>
                </a:solidFill>
              </a:rPr>
              <a:t>".</a:t>
            </a:r>
            <a:r>
              <a:rPr lang="en-US" altLang="zh-CN" sz="1600" dirty="0" err="1">
                <a:solidFill>
                  <a:schemeClr val="bg1"/>
                </a:solidFill>
              </a:rPr>
              <a:t>charAt</a:t>
            </a:r>
            <a:r>
              <a:rPr lang="en-US" altLang="zh-CN" sz="1600" dirty="0">
                <a:solidFill>
                  <a:schemeClr val="bg1"/>
                </a:solidFill>
              </a:rPr>
              <a:t>(new Date().</a:t>
            </a:r>
            <a:r>
              <a:rPr lang="en-US" altLang="zh-CN" sz="1600" dirty="0" err="1">
                <a:solidFill>
                  <a:schemeClr val="bg1"/>
                </a:solidFill>
              </a:rPr>
              <a:t>getDay</a:t>
            </a:r>
            <a:r>
              <a:rPr lang="en-US" altLang="zh-CN" sz="1600" dirty="0">
                <a:solidFill>
                  <a:schemeClr val="bg1"/>
                </a:solidFill>
              </a:rPr>
              <a:t>());</a:t>
            </a:r>
          </a:p>
          <a:p>
            <a:r>
              <a:rPr lang="en-US" altLang="zh-CN" sz="1600" dirty="0" err="1">
                <a:solidFill>
                  <a:schemeClr val="bg1"/>
                </a:solidFill>
              </a:rPr>
              <a:t>document.getElementById</a:t>
            </a:r>
            <a:r>
              <a:rPr lang="en-US" altLang="zh-CN" sz="1600" dirty="0">
                <a:solidFill>
                  <a:schemeClr val="bg1"/>
                </a:solidFill>
              </a:rPr>
              <a:t>("demo").</a:t>
            </a:r>
            <a:r>
              <a:rPr lang="en-US" altLang="zh-CN" sz="1600" dirty="0" err="1">
                <a:solidFill>
                  <a:schemeClr val="bg1"/>
                </a:solidFill>
              </a:rPr>
              <a:t>innerHTML</a:t>
            </a:r>
            <a:r>
              <a:rPr lang="en-US" altLang="zh-CN" sz="1600" dirty="0">
                <a:solidFill>
                  <a:schemeClr val="bg1"/>
                </a:solidFill>
              </a:rPr>
              <a:t>=date;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&lt;/script&gt;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8285" y="2716610"/>
            <a:ext cx="5510042" cy="3785652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&lt;!– </a:t>
            </a:r>
            <a:r>
              <a:rPr lang="zh-CN" altLang="en-US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例子：实现计数器 </a:t>
            </a:r>
            <a:r>
              <a:rPr lang="en-US" altLang="zh-CN" sz="16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--&gt;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&lt;</a:t>
            </a:r>
            <a:r>
              <a:rPr lang="en-US" altLang="zh-CN" sz="1600" dirty="0">
                <a:solidFill>
                  <a:schemeClr val="bg1"/>
                </a:solidFill>
              </a:rPr>
              <a:t>input type="text" id="</a:t>
            </a:r>
            <a:r>
              <a:rPr lang="en-US" altLang="zh-CN" sz="1600" dirty="0" err="1">
                <a:solidFill>
                  <a:schemeClr val="bg1"/>
                </a:solidFill>
              </a:rPr>
              <a:t>displayBox</a:t>
            </a:r>
            <a:r>
              <a:rPr lang="en-US" altLang="zh-CN" sz="1600" dirty="0">
                <a:solidFill>
                  <a:schemeClr val="bg1"/>
                </a:solidFill>
              </a:rPr>
              <a:t>" name="</a:t>
            </a:r>
            <a:r>
              <a:rPr lang="en-US" altLang="zh-CN" sz="1600" dirty="0" err="1">
                <a:solidFill>
                  <a:schemeClr val="bg1"/>
                </a:solidFill>
              </a:rPr>
              <a:t>displayBox</a:t>
            </a:r>
            <a:r>
              <a:rPr lang="en-US" altLang="zh-CN" sz="1600" dirty="0">
                <a:solidFill>
                  <a:schemeClr val="bg1"/>
                </a:solidFill>
              </a:rPr>
              <a:t>" value="0"&gt;</a:t>
            </a:r>
          </a:p>
          <a:p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en-US" altLang="zh-CN" sz="1600" dirty="0">
                <a:solidFill>
                  <a:schemeClr val="bg1"/>
                </a:solidFill>
              </a:rPr>
              <a:t>&lt;script&gt;</a:t>
            </a:r>
          </a:p>
          <a:p>
            <a:pPr lvl="1"/>
            <a:r>
              <a:rPr lang="en-US" altLang="zh-CN" sz="1600" dirty="0">
                <a:solidFill>
                  <a:schemeClr val="bg1"/>
                </a:solidFill>
              </a:rPr>
              <a:t>x = 0</a:t>
            </a:r>
          </a:p>
          <a:p>
            <a:pPr lvl="1"/>
            <a:r>
              <a:rPr lang="en-US" altLang="zh-CN" sz="1600" dirty="0">
                <a:solidFill>
                  <a:schemeClr val="bg1"/>
                </a:solidFill>
              </a:rPr>
              <a:t>function </a:t>
            </a:r>
            <a:r>
              <a:rPr lang="en-US" altLang="zh-CN" sz="1600" dirty="0" err="1">
                <a:solidFill>
                  <a:schemeClr val="bg1"/>
                </a:solidFill>
              </a:rPr>
              <a:t>countSecond</a:t>
            </a:r>
            <a:r>
              <a:rPr lang="en-US" altLang="zh-CN" sz="1600" dirty="0">
                <a:solidFill>
                  <a:schemeClr val="bg1"/>
                </a:solidFill>
              </a:rPr>
              <a:t>() </a:t>
            </a:r>
          </a:p>
          <a:p>
            <a:pPr lvl="1"/>
            <a:r>
              <a:rPr lang="en-US" altLang="zh-CN" sz="1600" dirty="0">
                <a:solidFill>
                  <a:schemeClr val="bg1"/>
                </a:solidFill>
              </a:rPr>
              <a:t>{</a:t>
            </a:r>
            <a:r>
              <a:rPr lang="zh-CN" altLang="en-US" sz="1600" dirty="0">
                <a:solidFill>
                  <a:schemeClr val="bg1"/>
                </a:solidFill>
              </a:rPr>
              <a:t>　</a:t>
            </a:r>
          </a:p>
          <a:p>
            <a:pPr lvl="1"/>
            <a:r>
              <a:rPr lang="zh-CN" altLang="en-US" sz="1600" dirty="0">
                <a:solidFill>
                  <a:schemeClr val="bg1"/>
                </a:solidFill>
              </a:rPr>
              <a:t>    </a:t>
            </a:r>
            <a:r>
              <a:rPr lang="en-US" altLang="zh-CN" sz="1600" dirty="0">
                <a:solidFill>
                  <a:schemeClr val="bg1"/>
                </a:solidFill>
              </a:rPr>
              <a:t>x = x+1</a:t>
            </a:r>
          </a:p>
          <a:p>
            <a:pPr lvl="1"/>
            <a:r>
              <a:rPr lang="en-US" altLang="zh-CN" sz="1600" dirty="0">
                <a:solidFill>
                  <a:schemeClr val="bg1"/>
                </a:solidFill>
              </a:rPr>
              <a:t>    </a:t>
            </a:r>
            <a:r>
              <a:rPr lang="en-US" altLang="zh-CN" sz="1600" dirty="0" err="1">
                <a:solidFill>
                  <a:schemeClr val="bg1"/>
                </a:solidFill>
              </a:rPr>
              <a:t>document.getElementById</a:t>
            </a:r>
            <a:r>
              <a:rPr lang="en-US" altLang="zh-CN" sz="1600" dirty="0">
                <a:solidFill>
                  <a:schemeClr val="bg1"/>
                </a:solidFill>
              </a:rPr>
              <a:t>("</a:t>
            </a:r>
            <a:r>
              <a:rPr lang="en-US" altLang="zh-CN" sz="1600" dirty="0" err="1">
                <a:solidFill>
                  <a:schemeClr val="bg1"/>
                </a:solidFill>
              </a:rPr>
              <a:t>displayBox</a:t>
            </a:r>
            <a:r>
              <a:rPr lang="en-US" altLang="zh-CN" sz="1600" dirty="0">
                <a:solidFill>
                  <a:schemeClr val="bg1"/>
                </a:solidFill>
              </a:rPr>
              <a:t>").value=x </a:t>
            </a:r>
          </a:p>
          <a:p>
            <a:pPr lvl="1"/>
            <a:r>
              <a:rPr lang="en-US" altLang="zh-CN" sz="1600" dirty="0">
                <a:solidFill>
                  <a:schemeClr val="bg1"/>
                </a:solidFill>
              </a:rPr>
              <a:t>    </a:t>
            </a:r>
            <a:r>
              <a:rPr lang="en-US" altLang="zh-CN" sz="1600" dirty="0" err="1">
                <a:solidFill>
                  <a:schemeClr val="bg1"/>
                </a:solidFill>
              </a:rPr>
              <a:t>setTimeout</a:t>
            </a:r>
            <a:r>
              <a:rPr lang="en-US" altLang="zh-CN" sz="1600" dirty="0">
                <a:solidFill>
                  <a:schemeClr val="bg1"/>
                </a:solidFill>
              </a:rPr>
              <a:t>("</a:t>
            </a:r>
            <a:r>
              <a:rPr lang="en-US" altLang="zh-CN" sz="1600" dirty="0" err="1">
                <a:solidFill>
                  <a:schemeClr val="bg1"/>
                </a:solidFill>
              </a:rPr>
              <a:t>countSecond</a:t>
            </a:r>
            <a:r>
              <a:rPr lang="en-US" altLang="zh-CN" sz="1600" dirty="0">
                <a:solidFill>
                  <a:schemeClr val="bg1"/>
                </a:solidFill>
              </a:rPr>
              <a:t>()", 1000)</a:t>
            </a:r>
          </a:p>
          <a:p>
            <a:pPr lvl="1"/>
            <a:r>
              <a:rPr lang="en-US" altLang="zh-CN" sz="1600" dirty="0">
                <a:solidFill>
                  <a:schemeClr val="bg1"/>
                </a:solidFill>
              </a:rPr>
              <a:t>}</a:t>
            </a:r>
          </a:p>
          <a:p>
            <a:pPr lvl="1"/>
            <a:r>
              <a:rPr lang="en-US" altLang="zh-CN" sz="1600" dirty="0">
                <a:solidFill>
                  <a:schemeClr val="bg1"/>
                </a:solidFill>
              </a:rPr>
              <a:t>// </a:t>
            </a:r>
            <a:r>
              <a:rPr lang="zh-CN" altLang="en-US" sz="1600" dirty="0">
                <a:solidFill>
                  <a:schemeClr val="bg1"/>
                </a:solidFill>
              </a:rPr>
              <a:t>执行函数</a:t>
            </a:r>
          </a:p>
          <a:p>
            <a:pPr lvl="1"/>
            <a:r>
              <a:rPr lang="en-US" altLang="zh-CN" sz="1600" dirty="0" err="1">
                <a:solidFill>
                  <a:schemeClr val="bg1"/>
                </a:solidFill>
              </a:rPr>
              <a:t>countSecond</a:t>
            </a:r>
            <a:r>
              <a:rPr lang="en-US" altLang="zh-CN" sz="1600" dirty="0">
                <a:solidFill>
                  <a:schemeClr val="bg1"/>
                </a:solidFill>
              </a:rPr>
              <a:t>()</a:t>
            </a:r>
          </a:p>
          <a:p>
            <a:r>
              <a:rPr lang="en-US" altLang="zh-CN" sz="1600" dirty="0">
                <a:solidFill>
                  <a:schemeClr val="bg1"/>
                </a:solidFill>
              </a:rPr>
              <a:t>&lt;/script&gt;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7858" y="360786"/>
            <a:ext cx="1563764" cy="16034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3147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 animBg="1"/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5330" y="202580"/>
            <a:ext cx="51603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PART3_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应用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Bootstrap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框架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7718528" y="6488668"/>
            <a:ext cx="4344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Bootstrap</a:t>
            </a:r>
            <a:r>
              <a:rPr lang="zh-CN" altLang="en-US" dirty="0" smtClean="0">
                <a:solidFill>
                  <a:schemeClr val="accent4">
                    <a:lumMod val="20000"/>
                    <a:lumOff val="80000"/>
                  </a:schemeClr>
                </a:solidFill>
              </a:rPr>
              <a:t>官网：http</a:t>
            </a:r>
            <a:r>
              <a:rPr lang="zh-CN" altLang="en-US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://www.bootcss.com/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" t="1911"/>
          <a:stretch/>
        </p:blipFill>
        <p:spPr>
          <a:xfrm>
            <a:off x="6656850" y="3686"/>
            <a:ext cx="6229920" cy="3315267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2005" y="794518"/>
            <a:ext cx="5769528" cy="56784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Bootstrap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是什么？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/>
                </a:solidFill>
              </a:rPr>
              <a:t>基于</a:t>
            </a:r>
            <a:r>
              <a:rPr lang="en-US" altLang="zh-CN" dirty="0">
                <a:solidFill>
                  <a:schemeClr val="bg1"/>
                </a:solidFill>
              </a:rPr>
              <a:t>HTML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CSS</a:t>
            </a:r>
            <a:r>
              <a:rPr lang="zh-CN" altLang="en-US" dirty="0">
                <a:solidFill>
                  <a:schemeClr val="bg1"/>
                </a:solidFill>
              </a:rPr>
              <a:t>、</a:t>
            </a:r>
            <a:r>
              <a:rPr lang="en-US" altLang="zh-CN" dirty="0">
                <a:solidFill>
                  <a:schemeClr val="bg1"/>
                </a:solidFill>
              </a:rPr>
              <a:t>JavaScript </a:t>
            </a:r>
            <a:r>
              <a:rPr lang="zh-CN" altLang="en-US" dirty="0" smtClean="0">
                <a:solidFill>
                  <a:schemeClr val="bg1"/>
                </a:solidFill>
              </a:rPr>
              <a:t>开发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简洁</a:t>
            </a:r>
            <a:r>
              <a:rPr lang="zh-CN" altLang="en-US" dirty="0">
                <a:solidFill>
                  <a:schemeClr val="bg1"/>
                </a:solidFill>
              </a:rPr>
              <a:t>、直观、强悍的前端开发</a:t>
            </a:r>
            <a:r>
              <a:rPr lang="zh-CN" altLang="en-US" dirty="0" smtClean="0">
                <a:solidFill>
                  <a:schemeClr val="bg1"/>
                </a:solidFill>
              </a:rPr>
              <a:t>框架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使得 </a:t>
            </a:r>
            <a:r>
              <a:rPr lang="en-US" altLang="zh-CN" dirty="0">
                <a:solidFill>
                  <a:schemeClr val="bg1"/>
                </a:solidFill>
              </a:rPr>
              <a:t>Web </a:t>
            </a:r>
            <a:r>
              <a:rPr lang="zh-CN" altLang="en-US" dirty="0">
                <a:solidFill>
                  <a:schemeClr val="bg1"/>
                </a:solidFill>
              </a:rPr>
              <a:t>开发更加</a:t>
            </a:r>
            <a:r>
              <a:rPr lang="zh-CN" altLang="en-US" dirty="0" smtClean="0">
                <a:solidFill>
                  <a:schemeClr val="bg1"/>
                </a:solidFill>
              </a:rPr>
              <a:t>快捷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b="1" dirty="0" smtClean="0">
                <a:solidFill>
                  <a:schemeClr val="bg1"/>
                </a:solidFill>
              </a:rPr>
              <a:t>如何使用：</a:t>
            </a:r>
            <a:r>
              <a:rPr lang="zh-CN" altLang="en-US" sz="2000" b="1" dirty="0" smtClean="0">
                <a:solidFill>
                  <a:srgbClr val="FFC000"/>
                </a:solidFill>
              </a:rPr>
              <a:t>依次引入三个文件</a:t>
            </a:r>
            <a:endParaRPr lang="en-US" altLang="zh-CN" sz="2000" b="1" dirty="0" smtClean="0">
              <a:solidFill>
                <a:srgbClr val="FFC000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/>
                </a:solidFill>
              </a:rPr>
              <a:t>在</a:t>
            </a:r>
            <a:r>
              <a:rPr lang="en-US" altLang="zh-CN" dirty="0">
                <a:solidFill>
                  <a:schemeClr val="bg1"/>
                </a:solidFill>
              </a:rPr>
              <a:t>html</a:t>
            </a:r>
            <a:r>
              <a:rPr lang="zh-CN" altLang="en-US" dirty="0">
                <a:solidFill>
                  <a:schemeClr val="bg1"/>
                </a:solidFill>
              </a:rPr>
              <a:t>页面引用</a:t>
            </a:r>
            <a:r>
              <a:rPr lang="en-US" altLang="zh-CN" dirty="0">
                <a:solidFill>
                  <a:schemeClr val="bg1"/>
                </a:solidFill>
              </a:rPr>
              <a:t>bootstrap</a:t>
            </a:r>
            <a:r>
              <a:rPr lang="zh-CN" altLang="en-US" dirty="0">
                <a:solidFill>
                  <a:schemeClr val="bg1"/>
                </a:solidFill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</a:rPr>
              <a:t>css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在</a:t>
            </a:r>
            <a:r>
              <a:rPr lang="en-US" altLang="zh-CN" dirty="0" smtClean="0">
                <a:solidFill>
                  <a:schemeClr val="bg1"/>
                </a:solidFill>
              </a:rPr>
              <a:t>html</a:t>
            </a:r>
            <a:r>
              <a:rPr lang="zh-CN" altLang="en-US" dirty="0" smtClean="0">
                <a:solidFill>
                  <a:schemeClr val="bg1"/>
                </a:solidFill>
              </a:rPr>
              <a:t>页面引用</a:t>
            </a:r>
            <a:r>
              <a:rPr lang="en-US" altLang="zh-CN" dirty="0" err="1" smtClean="0">
                <a:solidFill>
                  <a:schemeClr val="bg1"/>
                </a:solidFill>
              </a:rPr>
              <a:t>jquery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</a:rPr>
              <a:t>js</a:t>
            </a:r>
            <a:r>
              <a:rPr lang="zh-CN" altLang="en-US" dirty="0" smtClean="0">
                <a:solidFill>
                  <a:schemeClr val="bg1"/>
                </a:solidFill>
              </a:rPr>
              <a:t>文件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/>
                </a:solidFill>
              </a:rPr>
              <a:t>在</a:t>
            </a:r>
            <a:r>
              <a:rPr lang="en-US" altLang="zh-CN" dirty="0">
                <a:solidFill>
                  <a:schemeClr val="bg1"/>
                </a:solidFill>
              </a:rPr>
              <a:t>html</a:t>
            </a:r>
            <a:r>
              <a:rPr lang="zh-CN" altLang="en-US" dirty="0">
                <a:solidFill>
                  <a:schemeClr val="bg1"/>
                </a:solidFill>
              </a:rPr>
              <a:t>页面引用</a:t>
            </a:r>
            <a:r>
              <a:rPr lang="en-US" altLang="zh-CN" dirty="0">
                <a:solidFill>
                  <a:schemeClr val="bg1"/>
                </a:solidFill>
              </a:rPr>
              <a:t>bootstrap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</a:rPr>
              <a:t>js</a:t>
            </a:r>
            <a:r>
              <a:rPr lang="zh-CN" altLang="en-US" dirty="0" smtClean="0">
                <a:solidFill>
                  <a:schemeClr val="bg1"/>
                </a:solidFill>
              </a:rPr>
              <a:t>文件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>
                <a:solidFill>
                  <a:schemeClr val="bg1"/>
                </a:solidFill>
              </a:rPr>
              <a:t>如何了解</a:t>
            </a:r>
            <a:r>
              <a:rPr lang="en-US" altLang="zh-CN" sz="2000" dirty="0" smtClean="0">
                <a:solidFill>
                  <a:schemeClr val="bg1"/>
                </a:solidFill>
              </a:rPr>
              <a:t>Bootstrap</a:t>
            </a:r>
            <a:r>
              <a:rPr lang="zh-CN" altLang="en-US" sz="2000" dirty="0" smtClean="0">
                <a:solidFill>
                  <a:schemeClr val="bg1"/>
                </a:solidFill>
              </a:rPr>
              <a:t>提供了哪些样式？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官方网站</a:t>
            </a:r>
            <a:r>
              <a:rPr lang="en-US" altLang="zh-CN" dirty="0" smtClean="0">
                <a:solidFill>
                  <a:schemeClr val="bg1"/>
                </a:solidFill>
              </a:rPr>
              <a:t>/</a:t>
            </a:r>
            <a:r>
              <a:rPr lang="zh-CN" altLang="en-US" dirty="0" smtClean="0">
                <a:solidFill>
                  <a:schemeClr val="bg1"/>
                </a:solidFill>
              </a:rPr>
              <a:t>说明文档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/>
                </a:solidFill>
              </a:rPr>
              <a:t>查看</a:t>
            </a:r>
            <a:r>
              <a:rPr lang="zh-CN" altLang="en-US" dirty="0" smtClean="0">
                <a:solidFill>
                  <a:schemeClr val="bg1"/>
                </a:solidFill>
              </a:rPr>
              <a:t>源代码：优秀的基于</a:t>
            </a:r>
            <a:r>
              <a:rPr lang="en-US" altLang="zh-CN" dirty="0" smtClean="0">
                <a:solidFill>
                  <a:schemeClr val="bg1"/>
                </a:solidFill>
              </a:rPr>
              <a:t>bootstrap</a:t>
            </a:r>
            <a:r>
              <a:rPr lang="zh-CN" altLang="en-US" dirty="0" smtClean="0">
                <a:solidFill>
                  <a:schemeClr val="bg1"/>
                </a:solidFill>
              </a:rPr>
              <a:t>设计的网页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>
                <a:solidFill>
                  <a:srgbClr val="FF0000"/>
                </a:solidFill>
              </a:rPr>
              <a:t>入手：</a:t>
            </a:r>
            <a:r>
              <a:rPr lang="en-US" altLang="zh-CN" sz="2000" dirty="0" smtClean="0">
                <a:solidFill>
                  <a:srgbClr val="FF0000"/>
                </a:solidFill>
              </a:rPr>
              <a:t>Bootstrap</a:t>
            </a:r>
            <a:r>
              <a:rPr lang="zh-CN" altLang="en-US" b="1" dirty="0">
                <a:solidFill>
                  <a:srgbClr val="FF0000"/>
                </a:solidFill>
              </a:rPr>
              <a:t>说明文档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丰富</a:t>
            </a:r>
            <a:r>
              <a:rPr lang="zh-CN" altLang="en-US" b="1" dirty="0">
                <a:solidFill>
                  <a:srgbClr val="FF0000"/>
                </a:solidFill>
              </a:rPr>
              <a:t>案例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 smtClean="0">
                <a:solidFill>
                  <a:srgbClr val="FF0000"/>
                </a:solidFill>
              </a:rPr>
              <a:t>源码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b="1" dirty="0">
                <a:solidFill>
                  <a:srgbClr val="FF0000"/>
                </a:solidFill>
                <a:hlinkClick r:id="rId4"/>
              </a:rPr>
              <a:t>https://</a:t>
            </a:r>
            <a:r>
              <a:rPr lang="en-US" altLang="zh-CN" b="1" dirty="0" smtClean="0">
                <a:solidFill>
                  <a:srgbClr val="FF0000"/>
                </a:solidFill>
                <a:hlinkClick r:id="rId4"/>
              </a:rPr>
              <a:t>v2.bootcss.com/base-css.html</a:t>
            </a:r>
            <a:endParaRPr lang="en-US" altLang="zh-CN" b="1" dirty="0" smtClean="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883" y="918527"/>
            <a:ext cx="5106113" cy="31913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6958" y="3613187"/>
            <a:ext cx="4598925" cy="282300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196215" y="4699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上节回顾：</a:t>
            </a:r>
            <a:r>
              <a:rPr lang="en-US" altLang="zh-CN" b="1" dirty="0" smtClean="0">
                <a:solidFill>
                  <a:schemeClr val="bg1"/>
                </a:solidFill>
                <a:latin typeface="+mn-ea"/>
                <a:ea typeface="+mn-ea"/>
              </a:rPr>
              <a:t>Qualtrics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在线调查系统</a:t>
            </a:r>
          </a:p>
        </p:txBody>
      </p:sp>
      <p:cxnSp>
        <p:nvCxnSpPr>
          <p:cNvPr id="15" name="直接箭头连接符 14"/>
          <p:cNvCxnSpPr>
            <a:stCxn id="20" idx="3"/>
            <a:endCxn id="24" idx="1"/>
          </p:cNvCxnSpPr>
          <p:nvPr/>
        </p:nvCxnSpPr>
        <p:spPr>
          <a:xfrm flipV="1">
            <a:off x="6947534" y="2592529"/>
            <a:ext cx="389255" cy="34861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338453" y="1897012"/>
            <a:ext cx="1609081" cy="51800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确定调查主题</a:t>
            </a:r>
            <a:endParaRPr lang="en-US" altLang="zh-CN" b="1" dirty="0"/>
          </a:p>
        </p:txBody>
      </p:sp>
      <p:sp>
        <p:nvSpPr>
          <p:cNvPr id="20" name="圆角矩形 19"/>
          <p:cNvSpPr/>
          <p:nvPr/>
        </p:nvSpPr>
        <p:spPr>
          <a:xfrm>
            <a:off x="5338453" y="2700668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设计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调查流程</a:t>
            </a:r>
            <a:endParaRPr lang="en-US" altLang="zh-CN" b="1" dirty="0"/>
          </a:p>
        </p:txBody>
      </p:sp>
      <p:sp>
        <p:nvSpPr>
          <p:cNvPr id="24" name="圆角矩形 23"/>
          <p:cNvSpPr/>
          <p:nvPr/>
        </p:nvSpPr>
        <p:spPr>
          <a:xfrm>
            <a:off x="7336574" y="2320427"/>
            <a:ext cx="1609081" cy="54499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分支设计</a:t>
            </a:r>
            <a:endParaRPr lang="en-US" altLang="zh-CN" b="1" dirty="0"/>
          </a:p>
        </p:txBody>
      </p:sp>
      <p:sp>
        <p:nvSpPr>
          <p:cNvPr id="27" name="圆角矩形 26"/>
          <p:cNvSpPr/>
          <p:nvPr/>
        </p:nvSpPr>
        <p:spPr>
          <a:xfrm>
            <a:off x="7335141" y="2945139"/>
            <a:ext cx="1609081" cy="55479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版块设计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9102613" y="2310628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显示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逻辑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102612" y="2991834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跳过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逻辑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9102612" y="3654509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调查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终止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9102611" y="434503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随机呈现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2" name="直接箭头连接符 31"/>
          <p:cNvCxnSpPr>
            <a:stCxn id="20" idx="3"/>
            <a:endCxn id="27" idx="1"/>
          </p:cNvCxnSpPr>
          <p:nvPr/>
        </p:nvCxnSpPr>
        <p:spPr>
          <a:xfrm>
            <a:off x="6947534" y="2949399"/>
            <a:ext cx="387350" cy="28130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24" idx="0"/>
          </p:cNvCxnSpPr>
          <p:nvPr/>
        </p:nvCxnSpPr>
        <p:spPr>
          <a:xfrm flipV="1">
            <a:off x="8141115" y="2138853"/>
            <a:ext cx="0" cy="189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8130521" y="3494081"/>
            <a:ext cx="0" cy="2286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112347" y="5780102"/>
            <a:ext cx="17820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8141030" y="2121381"/>
            <a:ext cx="17744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9903376" y="2121381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8" idx="2"/>
            <a:endCxn id="20" idx="0"/>
          </p:cNvCxnSpPr>
          <p:nvPr/>
        </p:nvCxnSpPr>
        <p:spPr>
          <a:xfrm>
            <a:off x="6142994" y="2423272"/>
            <a:ext cx="0" cy="2857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5343709" y="3452156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编写调查内容</a:t>
            </a:r>
            <a:endParaRPr lang="en-US" altLang="zh-CN" b="1" dirty="0"/>
          </a:p>
        </p:txBody>
      </p:sp>
      <p:cxnSp>
        <p:nvCxnSpPr>
          <p:cNvPr id="72" name="直接箭头连接符 71"/>
          <p:cNvCxnSpPr>
            <a:endCxn id="71" idx="0"/>
          </p:cNvCxnSpPr>
          <p:nvPr/>
        </p:nvCxnSpPr>
        <p:spPr>
          <a:xfrm>
            <a:off x="6148250" y="3195780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圆角矩形 72"/>
          <p:cNvSpPr/>
          <p:nvPr/>
        </p:nvSpPr>
        <p:spPr>
          <a:xfrm>
            <a:off x="1285436" y="165349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题目形式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1285435" y="2301983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验证选项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1270952" y="2951254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设置限制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1285435" y="360385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库的使用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3359081" y="422953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版本记录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3359080" y="4869531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测试回复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3359080" y="550952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编辑任务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7" name="直接连接符 86"/>
          <p:cNvCxnSpPr/>
          <p:nvPr/>
        </p:nvCxnSpPr>
        <p:spPr>
          <a:xfrm flipV="1">
            <a:off x="9896641" y="5592650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圆角矩形 89"/>
          <p:cNvSpPr/>
          <p:nvPr/>
        </p:nvSpPr>
        <p:spPr>
          <a:xfrm>
            <a:off x="9123516" y="5027345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分页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1" name="圆角矩形 90"/>
          <p:cNvSpPr/>
          <p:nvPr/>
        </p:nvSpPr>
        <p:spPr>
          <a:xfrm>
            <a:off x="1274925" y="4891104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富文本编辑器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1270951" y="4238570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管道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5351608" y="4193084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分发项目</a:t>
            </a:r>
            <a:endParaRPr lang="en-US" altLang="zh-CN" b="1" dirty="0"/>
          </a:p>
        </p:txBody>
      </p:sp>
      <p:cxnSp>
        <p:nvCxnSpPr>
          <p:cNvPr id="94" name="直接箭头连接符 93"/>
          <p:cNvCxnSpPr/>
          <p:nvPr/>
        </p:nvCxnSpPr>
        <p:spPr>
          <a:xfrm>
            <a:off x="6142993" y="3944673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圆角矩形 94"/>
          <p:cNvSpPr/>
          <p:nvPr/>
        </p:nvSpPr>
        <p:spPr>
          <a:xfrm>
            <a:off x="5356984" y="4891438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数据分析</a:t>
            </a:r>
            <a:endParaRPr lang="en-US" altLang="zh-CN" b="1" dirty="0"/>
          </a:p>
        </p:txBody>
      </p:sp>
      <p:sp>
        <p:nvSpPr>
          <p:cNvPr id="96" name="圆角矩形 95"/>
          <p:cNvSpPr/>
          <p:nvPr/>
        </p:nvSpPr>
        <p:spPr>
          <a:xfrm>
            <a:off x="5345092" y="5643143"/>
            <a:ext cx="1609081" cy="45946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调查报告</a:t>
            </a:r>
            <a:endParaRPr lang="en-US" altLang="zh-CN" b="1" dirty="0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6139122" y="4683175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>
            <a:off x="6156148" y="5381713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V="1">
            <a:off x="3111836" y="1480669"/>
            <a:ext cx="0" cy="4785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2075491" y="1477608"/>
            <a:ext cx="1046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2064981" y="6266561"/>
            <a:ext cx="1046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V="1">
            <a:off x="2084724" y="1476383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V="1">
            <a:off x="2059494" y="6077166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71" idx="1"/>
          </p:cNvCxnSpPr>
          <p:nvPr/>
        </p:nvCxnSpPr>
        <p:spPr>
          <a:xfrm flipH="1">
            <a:off x="3122346" y="3700887"/>
            <a:ext cx="222136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4163620" y="4098011"/>
            <a:ext cx="950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5114060" y="4098011"/>
            <a:ext cx="0" cy="2107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>
            <a:off x="4174130" y="6215845"/>
            <a:ext cx="950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>
            <a:stCxn id="77" idx="0"/>
          </p:cNvCxnSpPr>
          <p:nvPr/>
        </p:nvCxnSpPr>
        <p:spPr>
          <a:xfrm flipV="1">
            <a:off x="4163622" y="4106267"/>
            <a:ext cx="6302" cy="131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4174072" y="6037171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93" idx="1"/>
          </p:cNvCxnSpPr>
          <p:nvPr/>
        </p:nvCxnSpPr>
        <p:spPr>
          <a:xfrm flipH="1" flipV="1">
            <a:off x="5114061" y="4439833"/>
            <a:ext cx="237547" cy="1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圆角矩形 130"/>
          <p:cNvSpPr/>
          <p:nvPr/>
        </p:nvSpPr>
        <p:spPr>
          <a:xfrm>
            <a:off x="1278629" y="5543638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界面外观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0" grpId="0" bldLvl="0" animBg="1"/>
      <p:bldP spid="24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71" grpId="0" bldLvl="0" animBg="1"/>
      <p:bldP spid="73" grpId="0" bldLvl="0" animBg="1"/>
      <p:bldP spid="74" grpId="0" bldLvl="0" animBg="1"/>
      <p:bldP spid="75" grpId="0" bldLvl="0" animBg="1"/>
      <p:bldP spid="76" grpId="0" bldLvl="0" animBg="1"/>
      <p:bldP spid="77" grpId="0" bldLvl="0" animBg="1"/>
      <p:bldP spid="78" grpId="0" bldLvl="0" animBg="1"/>
      <p:bldP spid="79" grpId="0" bldLvl="0" animBg="1"/>
      <p:bldP spid="90" grpId="0" bldLvl="0" animBg="1"/>
      <p:bldP spid="91" grpId="0" bldLvl="0" animBg="1"/>
      <p:bldP spid="92" grpId="0" bldLvl="0" animBg="1"/>
      <p:bldP spid="93" grpId="0" bldLvl="0" animBg="1"/>
      <p:bldP spid="95" grpId="0" bldLvl="0" animBg="1"/>
      <p:bldP spid="96" grpId="0" bldLvl="0" animBg="1"/>
      <p:bldP spid="131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08898" y="138824"/>
            <a:ext cx="7335663" cy="755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accent2"/>
                </a:solidFill>
              </a:rPr>
              <a:t>TIPS</a:t>
            </a:r>
            <a:r>
              <a:rPr lang="zh-CN" altLang="en-US" sz="3200" b="1" dirty="0" smtClean="0">
                <a:solidFill>
                  <a:schemeClr val="accent2"/>
                </a:solidFill>
              </a:rPr>
              <a:t>：当你引用</a:t>
            </a:r>
            <a:r>
              <a:rPr lang="en-US" altLang="zh-CN" sz="3200" b="1" dirty="0" smtClean="0">
                <a:solidFill>
                  <a:schemeClr val="accent2"/>
                </a:solidFill>
              </a:rPr>
              <a:t>Bootstrap</a:t>
            </a:r>
            <a:r>
              <a:rPr lang="zh-CN" altLang="en-US" sz="3200" b="1" dirty="0" smtClean="0">
                <a:solidFill>
                  <a:schemeClr val="accent2"/>
                </a:solidFill>
              </a:rPr>
              <a:t>框架却无效？</a:t>
            </a:r>
            <a:endParaRPr lang="zh-CN" altLang="en-US" sz="3200" b="1" dirty="0">
              <a:solidFill>
                <a:schemeClr val="accent2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7132" y="942864"/>
            <a:ext cx="11642490" cy="54014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chemeClr val="bg1"/>
                </a:solidFill>
              </a:rPr>
              <a:t>请检查以下三个方面：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zh-CN" altLang="en-US" sz="2000" b="1" dirty="0" smtClean="0">
                <a:solidFill>
                  <a:schemeClr val="accent2"/>
                </a:solidFill>
              </a:rPr>
              <a:t>文件引用顺序是否正确</a:t>
            </a:r>
            <a:endParaRPr lang="en-US" altLang="zh-CN" sz="2000" b="1" dirty="0">
              <a:solidFill>
                <a:schemeClr val="accent2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Step1. </a:t>
            </a:r>
            <a:r>
              <a:rPr lang="zh-CN" altLang="en-US" dirty="0" smtClean="0">
                <a:solidFill>
                  <a:schemeClr val="bg1"/>
                </a:solidFill>
              </a:rPr>
              <a:t>务必先引用</a:t>
            </a:r>
            <a:r>
              <a:rPr lang="en-US" altLang="zh-CN" dirty="0" smtClean="0">
                <a:solidFill>
                  <a:schemeClr val="bg1"/>
                </a:solidFill>
              </a:rPr>
              <a:t>bootstrap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</a:rPr>
              <a:t>css</a:t>
            </a:r>
            <a:r>
              <a:rPr lang="zh-CN" altLang="en-US" dirty="0" smtClean="0">
                <a:solidFill>
                  <a:schemeClr val="bg1"/>
                </a:solidFill>
              </a:rPr>
              <a:t>文件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Step2. </a:t>
            </a:r>
            <a:r>
              <a:rPr lang="zh-CN" altLang="en-US" dirty="0" smtClean="0">
                <a:solidFill>
                  <a:schemeClr val="bg1"/>
                </a:solidFill>
              </a:rPr>
              <a:t>再引用</a:t>
            </a:r>
            <a:r>
              <a:rPr lang="en-US" altLang="zh-CN" dirty="0" err="1" smtClean="0">
                <a:solidFill>
                  <a:schemeClr val="bg1"/>
                </a:solidFill>
              </a:rPr>
              <a:t>jquery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</a:rPr>
              <a:t>js</a:t>
            </a:r>
            <a:r>
              <a:rPr lang="zh-CN" altLang="en-US" dirty="0" smtClean="0">
                <a:solidFill>
                  <a:schemeClr val="bg1"/>
                </a:solidFill>
              </a:rPr>
              <a:t>文件（因为</a:t>
            </a:r>
            <a:r>
              <a:rPr lang="en-US" altLang="zh-CN" dirty="0" smtClean="0">
                <a:solidFill>
                  <a:schemeClr val="bg1"/>
                </a:solidFill>
              </a:rPr>
              <a:t>bootstrap</a:t>
            </a:r>
            <a:r>
              <a:rPr lang="zh-CN" altLang="en-US" dirty="0" smtClean="0">
                <a:solidFill>
                  <a:schemeClr val="bg1"/>
                </a:solidFill>
              </a:rPr>
              <a:t>是基于</a:t>
            </a:r>
            <a:r>
              <a:rPr lang="en-US" altLang="zh-CN" dirty="0" err="1" smtClean="0">
                <a:solidFill>
                  <a:schemeClr val="bg1"/>
                </a:solidFill>
              </a:rPr>
              <a:t>jquery</a:t>
            </a:r>
            <a:r>
              <a:rPr lang="zh-CN" altLang="en-US" dirty="0" smtClean="0">
                <a:solidFill>
                  <a:schemeClr val="bg1"/>
                </a:solidFill>
              </a:rPr>
              <a:t>的）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Step3. </a:t>
            </a:r>
            <a:r>
              <a:rPr lang="zh-CN" altLang="en-US" dirty="0" smtClean="0">
                <a:solidFill>
                  <a:schemeClr val="bg1"/>
                </a:solidFill>
              </a:rPr>
              <a:t>最后引用</a:t>
            </a:r>
            <a:r>
              <a:rPr lang="en-US" altLang="zh-CN" dirty="0" smtClean="0">
                <a:solidFill>
                  <a:schemeClr val="bg1"/>
                </a:solidFill>
              </a:rPr>
              <a:t>bootstrap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r>
              <a:rPr lang="en-US" altLang="zh-CN" dirty="0" err="1" smtClean="0">
                <a:solidFill>
                  <a:schemeClr val="bg1"/>
                </a:solidFill>
              </a:rPr>
              <a:t>js</a:t>
            </a:r>
            <a:r>
              <a:rPr lang="zh-CN" altLang="en-US" dirty="0" smtClean="0">
                <a:solidFill>
                  <a:schemeClr val="bg1"/>
                </a:solidFill>
              </a:rPr>
              <a:t>文件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accent2"/>
                </a:solidFill>
              </a:rPr>
              <a:t>2. </a:t>
            </a:r>
            <a:r>
              <a:rPr lang="zh-CN" altLang="en-US" sz="2000" b="1" dirty="0">
                <a:solidFill>
                  <a:schemeClr val="accent2"/>
                </a:solidFill>
              </a:rPr>
              <a:t>文件存放</a:t>
            </a:r>
            <a:r>
              <a:rPr lang="zh-CN" altLang="en-US" sz="2000" b="1" dirty="0" smtClean="0">
                <a:solidFill>
                  <a:schemeClr val="accent2"/>
                </a:solidFill>
              </a:rPr>
              <a:t>路径是否匹配</a:t>
            </a:r>
            <a:endParaRPr lang="en-US" altLang="zh-CN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      </a:t>
            </a:r>
            <a:r>
              <a:rPr lang="zh-CN" altLang="en-US" dirty="0">
                <a:solidFill>
                  <a:schemeClr val="bg1"/>
                </a:solidFill>
              </a:rPr>
              <a:t>请检查你的</a:t>
            </a:r>
            <a:r>
              <a:rPr lang="en-US" altLang="zh-CN" dirty="0">
                <a:solidFill>
                  <a:schemeClr val="bg1"/>
                </a:solidFill>
              </a:rPr>
              <a:t>CSS</a:t>
            </a:r>
            <a:r>
              <a:rPr lang="zh-CN" altLang="en-US" dirty="0">
                <a:solidFill>
                  <a:schemeClr val="bg1"/>
                </a:solidFill>
              </a:rPr>
              <a:t>文件夹、</a:t>
            </a:r>
            <a:r>
              <a:rPr lang="en-US" altLang="zh-CN" dirty="0" err="1">
                <a:solidFill>
                  <a:schemeClr val="bg1"/>
                </a:solidFill>
              </a:rPr>
              <a:t>js</a:t>
            </a:r>
            <a:r>
              <a:rPr lang="zh-CN" altLang="en-US" dirty="0">
                <a:solidFill>
                  <a:schemeClr val="bg1"/>
                </a:solidFill>
              </a:rPr>
              <a:t>文件夹的存放目录，并在</a:t>
            </a:r>
            <a:r>
              <a:rPr lang="en-US" altLang="zh-CN" dirty="0">
                <a:solidFill>
                  <a:schemeClr val="bg1"/>
                </a:solidFill>
              </a:rPr>
              <a:t>&lt;link&gt;</a:t>
            </a:r>
            <a:r>
              <a:rPr lang="zh-CN" altLang="en-US" dirty="0">
                <a:solidFill>
                  <a:schemeClr val="bg1"/>
                </a:solidFill>
              </a:rPr>
              <a:t>中替换成当前路径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 smtClean="0">
                <a:solidFill>
                  <a:schemeClr val="accent2"/>
                </a:solidFill>
              </a:rPr>
              <a:t>3. Bootstrap</a:t>
            </a:r>
            <a:r>
              <a:rPr lang="zh-CN" altLang="en-US" sz="2000" b="1" dirty="0" smtClean="0">
                <a:solidFill>
                  <a:schemeClr val="accent2"/>
                </a:solidFill>
              </a:rPr>
              <a:t>版本和</a:t>
            </a:r>
            <a:r>
              <a:rPr lang="en-US" altLang="zh-CN" sz="2000" b="1" dirty="0" err="1" smtClean="0">
                <a:solidFill>
                  <a:schemeClr val="accent2"/>
                </a:solidFill>
              </a:rPr>
              <a:t>jquery</a:t>
            </a:r>
            <a:r>
              <a:rPr lang="zh-CN" altLang="en-US" sz="2000" b="1" dirty="0" smtClean="0">
                <a:solidFill>
                  <a:schemeClr val="accent2"/>
                </a:solidFill>
              </a:rPr>
              <a:t>版本是否兼容</a:t>
            </a:r>
            <a:endParaRPr lang="en-US" altLang="zh-CN" sz="2000" b="1" dirty="0" smtClean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        </a:t>
            </a:r>
            <a:r>
              <a:rPr lang="zh-CN" altLang="en-US" dirty="0">
                <a:solidFill>
                  <a:schemeClr val="bg1"/>
                </a:solidFill>
              </a:rPr>
              <a:t>建议入门选手直接使用</a:t>
            </a:r>
            <a:r>
              <a:rPr lang="en-US" altLang="zh-CN" dirty="0">
                <a:solidFill>
                  <a:schemeClr val="bg1"/>
                </a:solidFill>
              </a:rPr>
              <a:t>bootstrap</a:t>
            </a:r>
            <a:r>
              <a:rPr lang="zh-CN" altLang="en-US" dirty="0">
                <a:solidFill>
                  <a:schemeClr val="bg1"/>
                </a:solidFill>
              </a:rPr>
              <a:t>官网提供的：</a:t>
            </a:r>
            <a:r>
              <a:rPr lang="zh-CN" altLang="en-US" b="1" dirty="0">
                <a:solidFill>
                  <a:schemeClr val="bg1"/>
                </a:solidFill>
              </a:rPr>
              <a:t>“</a:t>
            </a:r>
            <a:r>
              <a:rPr lang="en-US" altLang="zh-CN" b="1" dirty="0">
                <a:solidFill>
                  <a:schemeClr val="bg1"/>
                </a:solidFill>
              </a:rPr>
              <a:t>html</a:t>
            </a:r>
            <a:r>
              <a:rPr lang="zh-CN" altLang="en-US" b="1" dirty="0">
                <a:solidFill>
                  <a:schemeClr val="bg1"/>
                </a:solidFill>
              </a:rPr>
              <a:t>源码</a:t>
            </a:r>
            <a:r>
              <a:rPr lang="en-US" altLang="zh-CN" b="1" dirty="0">
                <a:solidFill>
                  <a:schemeClr val="bg1"/>
                </a:solidFill>
              </a:rPr>
              <a:t>+</a:t>
            </a:r>
            <a:r>
              <a:rPr lang="en-US" altLang="zh-CN" b="1" dirty="0" err="1">
                <a:solidFill>
                  <a:schemeClr val="bg1"/>
                </a:solidFill>
              </a:rPr>
              <a:t>bootstrap+jquery</a:t>
            </a:r>
            <a:r>
              <a:rPr lang="zh-CN" altLang="en-US" b="1" dirty="0">
                <a:solidFill>
                  <a:schemeClr val="bg1"/>
                </a:solidFill>
              </a:rPr>
              <a:t>”大礼包</a:t>
            </a:r>
            <a:endParaRPr lang="en-US" altLang="zh-CN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b="1" dirty="0">
                <a:solidFill>
                  <a:schemeClr val="accent2"/>
                </a:solidFill>
              </a:rPr>
              <a:t>        </a:t>
            </a:r>
            <a:r>
              <a:rPr lang="en-US" altLang="zh-CN" dirty="0">
                <a:solidFill>
                  <a:schemeClr val="accent2"/>
                </a:solidFill>
              </a:rPr>
              <a:t>https://v2.bootcss.com/getting-started.html</a:t>
            </a:r>
            <a:endParaRPr lang="en-US" altLang="zh-CN" dirty="0">
              <a:solidFill>
                <a:schemeClr val="accent2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       </a:t>
            </a:r>
            <a:r>
              <a:rPr lang="zh-CN" altLang="en-US" dirty="0">
                <a:solidFill>
                  <a:schemeClr val="bg1"/>
                </a:solidFill>
              </a:rPr>
              <a:t>该方法一定是版本一致的，且与当前</a:t>
            </a:r>
            <a:r>
              <a:rPr lang="en-US" altLang="zh-CN" dirty="0">
                <a:solidFill>
                  <a:schemeClr val="bg1"/>
                </a:solidFill>
              </a:rPr>
              <a:t>bootstrap</a:t>
            </a:r>
            <a:r>
              <a:rPr lang="zh-CN" altLang="en-US" dirty="0">
                <a:solidFill>
                  <a:schemeClr val="bg1"/>
                </a:solidFill>
              </a:rPr>
              <a:t>官方案例源码无</a:t>
            </a:r>
            <a:r>
              <a:rPr lang="zh-CN" altLang="en-US" dirty="0" smtClean="0">
                <a:solidFill>
                  <a:schemeClr val="bg1"/>
                </a:solidFill>
              </a:rPr>
              <a:t>冲突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        </a:t>
            </a:r>
            <a:r>
              <a:rPr lang="zh-CN" altLang="en-US" dirty="0" smtClean="0">
                <a:solidFill>
                  <a:schemeClr val="bg1"/>
                </a:solidFill>
              </a:rPr>
              <a:t>在</a:t>
            </a:r>
            <a:r>
              <a:rPr lang="en-US" altLang="zh-CN" dirty="0" smtClean="0">
                <a:solidFill>
                  <a:schemeClr val="bg1"/>
                </a:solidFill>
              </a:rPr>
              <a:t>docs</a:t>
            </a:r>
            <a:r>
              <a:rPr lang="zh-CN" altLang="en-US" dirty="0" smtClean="0">
                <a:solidFill>
                  <a:schemeClr val="bg1"/>
                </a:solidFill>
              </a:rPr>
              <a:t>文件夹下就可以找到示例源码</a:t>
            </a:r>
            <a:r>
              <a:rPr lang="en-US" altLang="zh-CN" dirty="0" smtClean="0">
                <a:solidFill>
                  <a:schemeClr val="bg1"/>
                </a:solidFill>
              </a:rPr>
              <a:t>+</a:t>
            </a:r>
            <a:r>
              <a:rPr lang="zh-CN" altLang="en-US" dirty="0" smtClean="0">
                <a:solidFill>
                  <a:schemeClr val="bg1"/>
                </a:solidFill>
              </a:rPr>
              <a:t>所有需要的</a:t>
            </a:r>
            <a:r>
              <a:rPr lang="en-US" altLang="zh-CN" dirty="0" err="1" smtClean="0">
                <a:solidFill>
                  <a:schemeClr val="bg1"/>
                </a:solidFill>
              </a:rPr>
              <a:t>css</a:t>
            </a:r>
            <a:r>
              <a:rPr lang="zh-CN" altLang="en-US" dirty="0" smtClean="0">
                <a:solidFill>
                  <a:schemeClr val="bg1"/>
                </a:solidFill>
              </a:rPr>
              <a:t>和</a:t>
            </a:r>
            <a:r>
              <a:rPr lang="en-US" altLang="zh-CN" dirty="0" err="1" smtClean="0">
                <a:solidFill>
                  <a:schemeClr val="bg1"/>
                </a:solidFill>
              </a:rPr>
              <a:t>js</a:t>
            </a:r>
            <a:r>
              <a:rPr lang="zh-CN" altLang="en-US" dirty="0" smtClean="0">
                <a:solidFill>
                  <a:schemeClr val="bg1"/>
                </a:solidFill>
              </a:rPr>
              <a:t>文件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7377" y="77891"/>
            <a:ext cx="1935126" cy="20914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组合 20"/>
          <p:cNvGrpSpPr/>
          <p:nvPr/>
        </p:nvGrpSpPr>
        <p:grpSpPr>
          <a:xfrm>
            <a:off x="7171524" y="2190622"/>
            <a:ext cx="5402232" cy="4053669"/>
            <a:chOff x="7171524" y="2190622"/>
            <a:chExt cx="5402232" cy="405366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1524" y="2278492"/>
              <a:ext cx="5402232" cy="1195775"/>
            </a:xfrm>
            <a:prstGeom prst="rect">
              <a:avLst/>
            </a:prstGeom>
          </p:spPr>
        </p:pic>
        <p:sp>
          <p:nvSpPr>
            <p:cNvPr id="6" name="椭圆 5"/>
            <p:cNvSpPr/>
            <p:nvPr/>
          </p:nvSpPr>
          <p:spPr>
            <a:xfrm>
              <a:off x="9814975" y="2190622"/>
              <a:ext cx="1581665" cy="1304969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9712" y="3643603"/>
              <a:ext cx="1381318" cy="2600688"/>
            </a:xfrm>
            <a:prstGeom prst="rect">
              <a:avLst/>
            </a:prstGeom>
          </p:spPr>
        </p:pic>
        <p:cxnSp>
          <p:nvCxnSpPr>
            <p:cNvPr id="17" name="直接连接符 16"/>
            <p:cNvCxnSpPr/>
            <p:nvPr/>
          </p:nvCxnSpPr>
          <p:spPr>
            <a:xfrm>
              <a:off x="10371438" y="3962400"/>
              <a:ext cx="588933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10371438" y="4353698"/>
              <a:ext cx="683502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61124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85330" y="202580"/>
            <a:ext cx="51603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PART4_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应用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Bootstrap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框架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9997" y="969821"/>
            <a:ext cx="4582662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Bootstrap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布局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dirty="0" smtClean="0">
                <a:solidFill>
                  <a:schemeClr val="bg1"/>
                </a:solidFill>
              </a:rPr>
              <a:t>12</a:t>
            </a:r>
            <a:r>
              <a:rPr lang="zh-CN" altLang="en-US" dirty="0" smtClean="0">
                <a:solidFill>
                  <a:schemeClr val="bg1"/>
                </a:solidFill>
              </a:rPr>
              <a:t>等分基本</a:t>
            </a:r>
            <a:r>
              <a:rPr lang="zh-CN" altLang="en-US" dirty="0" smtClean="0">
                <a:solidFill>
                  <a:schemeClr val="bg1"/>
                </a:solidFill>
              </a:rPr>
              <a:t>栅格；流式栅格、嵌套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Bootstrap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基本</a:t>
            </a:r>
            <a:r>
              <a:rPr lang="en-US" altLang="zh-CN" sz="2000" b="1" dirty="0" smtClean="0">
                <a:solidFill>
                  <a:schemeClr val="bg1"/>
                </a:solidFill>
              </a:rPr>
              <a:t>CSS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样式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>
                <a:solidFill>
                  <a:schemeClr val="bg1"/>
                </a:solidFill>
              </a:rPr>
              <a:t>表格、表单、按钮</a:t>
            </a:r>
            <a:r>
              <a:rPr lang="en-US" altLang="zh-CN" sz="2000" dirty="0" smtClean="0">
                <a:solidFill>
                  <a:schemeClr val="bg1"/>
                </a:solidFill>
              </a:rPr>
              <a:t>…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Bootstrap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组件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下拉菜单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按钮组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导航条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2000" b="1" dirty="0" smtClean="0">
                <a:solidFill>
                  <a:schemeClr val="bg1"/>
                </a:solidFill>
              </a:rPr>
              <a:t>Bootstrap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提供的</a:t>
            </a:r>
            <a:r>
              <a:rPr lang="en-US" altLang="zh-CN" sz="2000" b="1" dirty="0" err="1" smtClean="0">
                <a:solidFill>
                  <a:schemeClr val="bg1"/>
                </a:solidFill>
              </a:rPr>
              <a:t>Javascript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功能</a:t>
            </a:r>
            <a:endParaRPr lang="en-US" altLang="zh-CN" sz="2000" b="1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 smtClean="0">
                <a:solidFill>
                  <a:schemeClr val="bg1"/>
                </a:solidFill>
              </a:rPr>
              <a:t>折叠、警告、过渡效果</a:t>
            </a:r>
            <a:r>
              <a:rPr lang="en-US" altLang="zh-CN" dirty="0" smtClean="0">
                <a:solidFill>
                  <a:schemeClr val="bg1"/>
                </a:solidFill>
              </a:rPr>
              <a:t>…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181572" y="1912106"/>
            <a:ext cx="2629267" cy="2676899"/>
            <a:chOff x="4181572" y="1912106"/>
            <a:chExt cx="2629267" cy="2676899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1572" y="1912106"/>
              <a:ext cx="2629267" cy="2676899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4512304" y="1912106"/>
              <a:ext cx="1962397" cy="4656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>
                <a:lnSpc>
                  <a:spcPct val="150000"/>
                </a:lnSpc>
                <a:defRPr/>
              </a:pPr>
              <a:r>
                <a:rPr lang="zh-CN" altLang="en-US" b="1" dirty="0" smtClean="0">
                  <a:solidFill>
                    <a:srgbClr val="FF0000"/>
                  </a:solidFill>
                </a:rPr>
                <a:t>基本</a:t>
              </a:r>
              <a:r>
                <a:rPr lang="en-US" altLang="zh-CN" b="1" dirty="0" smtClean="0">
                  <a:solidFill>
                    <a:srgbClr val="FF0000"/>
                  </a:solidFill>
                </a:rPr>
                <a:t>CSS</a:t>
              </a:r>
              <a:r>
                <a:rPr lang="zh-CN" altLang="en-US" b="1" dirty="0" smtClean="0">
                  <a:solidFill>
                    <a:srgbClr val="FF0000"/>
                  </a:solidFill>
                </a:rPr>
                <a:t>样式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520628" y="1870820"/>
            <a:ext cx="2610214" cy="5118820"/>
            <a:chOff x="9520628" y="1870820"/>
            <a:chExt cx="2610214" cy="511882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0628" y="1912106"/>
              <a:ext cx="2610214" cy="5077534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9905378" y="1870820"/>
              <a:ext cx="2133918" cy="4656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>
                <a:lnSpc>
                  <a:spcPct val="150000"/>
                </a:lnSpc>
                <a:defRPr/>
              </a:pPr>
              <a:r>
                <a:rPr lang="en-US" altLang="zh-CN" b="1" dirty="0" err="1" smtClean="0">
                  <a:solidFill>
                    <a:srgbClr val="FF0000"/>
                  </a:solidFill>
                </a:rPr>
                <a:t>Javascript</a:t>
              </a:r>
              <a:r>
                <a:rPr lang="zh-CN" altLang="en-US" b="1" dirty="0" smtClean="0">
                  <a:solidFill>
                    <a:srgbClr val="FF0000"/>
                  </a:solidFill>
                </a:rPr>
                <a:t>插件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901455" y="1912106"/>
            <a:ext cx="2553056" cy="5125165"/>
            <a:chOff x="6901455" y="1912106"/>
            <a:chExt cx="2553056" cy="512516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1455" y="1912106"/>
              <a:ext cx="2553056" cy="5125165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8096274" y="2064506"/>
              <a:ext cx="1107996" cy="4656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>
                <a:lnSpc>
                  <a:spcPct val="150000"/>
                </a:lnSpc>
                <a:defRPr/>
              </a:pPr>
              <a:r>
                <a:rPr lang="zh-CN" altLang="en-US" b="1" dirty="0" smtClean="0">
                  <a:solidFill>
                    <a:srgbClr val="FF0000"/>
                  </a:solidFill>
                </a:rPr>
                <a:t>组件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705600" y="70789"/>
            <a:ext cx="5425242" cy="1820674"/>
            <a:chOff x="6705600" y="70789"/>
            <a:chExt cx="5425242" cy="182067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5600" y="70789"/>
              <a:ext cx="5425242" cy="1820674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7405816" y="291276"/>
              <a:ext cx="1919416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lnSpc>
                  <a:spcPct val="150000"/>
                </a:lnSpc>
                <a:defRPr/>
              </a:pPr>
              <a:r>
                <a:rPr lang="zh-CN" altLang="en-US" b="1" dirty="0" smtClean="0">
                  <a:solidFill>
                    <a:srgbClr val="FF0000"/>
                  </a:solidFill>
                </a:rPr>
                <a:t>流式栅格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5446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9996" y="0"/>
            <a:ext cx="10423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Bootstrap</a:t>
            </a:r>
            <a:r>
              <a:rPr lang="zh-CN" altLang="en-US" sz="3200" b="1" dirty="0">
                <a:solidFill>
                  <a:schemeClr val="bg1"/>
                </a:solidFill>
              </a:rPr>
              <a:t>脚手架：拥有响应式布局的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能力的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栅格系统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9996" y="794269"/>
            <a:ext cx="5319777" cy="5955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默认栅格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固定宽度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所有栅格列跨越数最多</a:t>
            </a:r>
            <a:r>
              <a:rPr lang="en-US" altLang="zh-CN" b="1" dirty="0" smtClean="0">
                <a:solidFill>
                  <a:schemeClr val="bg1"/>
                </a:solidFill>
              </a:rPr>
              <a:t>12</a:t>
            </a:r>
          </a:p>
          <a:p>
            <a:pPr lvl="2">
              <a:lnSpc>
                <a:spcPct val="150000"/>
              </a:lnSpc>
              <a:defRPr/>
            </a:pPr>
            <a:r>
              <a:rPr lang="en-US" altLang="zh-CN" sz="1400" dirty="0" smtClean="0">
                <a:solidFill>
                  <a:schemeClr val="bg1"/>
                </a:solidFill>
              </a:rPr>
              <a:t>&lt;div class=“row”&gt;</a:t>
            </a:r>
          </a:p>
          <a:p>
            <a:pPr lvl="3">
              <a:lnSpc>
                <a:spcPct val="150000"/>
              </a:lnSpc>
              <a:defRPr/>
            </a:pPr>
            <a:r>
              <a:rPr lang="en-US" altLang="zh-CN" sz="1400" dirty="0" smtClean="0">
                <a:solidFill>
                  <a:schemeClr val="bg1"/>
                </a:solidFill>
              </a:rPr>
              <a:t>&lt;div class=“span6”&gt;6</a:t>
            </a:r>
            <a:r>
              <a:rPr lang="zh-CN" altLang="en-US" sz="1400" dirty="0" smtClean="0">
                <a:solidFill>
                  <a:schemeClr val="bg1"/>
                </a:solidFill>
              </a:rPr>
              <a:t>个栅格</a:t>
            </a:r>
            <a:r>
              <a:rPr lang="en-US" altLang="zh-CN" sz="1400" dirty="0" smtClean="0">
                <a:solidFill>
                  <a:schemeClr val="bg1"/>
                </a:solidFill>
              </a:rPr>
              <a:t>&lt;/div&gt;</a:t>
            </a:r>
          </a:p>
          <a:p>
            <a:pPr lvl="3">
              <a:lnSpc>
                <a:spcPct val="150000"/>
              </a:lnSpc>
              <a:defRPr/>
            </a:pPr>
            <a:r>
              <a:rPr lang="en-US" altLang="zh-CN" sz="1400" dirty="0" smtClean="0">
                <a:solidFill>
                  <a:schemeClr val="bg1"/>
                </a:solidFill>
              </a:rPr>
              <a:t>&lt;div class=“span3”&gt;3</a:t>
            </a:r>
            <a:r>
              <a:rPr lang="zh-CN" altLang="en-US" sz="1400" dirty="0" smtClean="0">
                <a:solidFill>
                  <a:schemeClr val="bg1"/>
                </a:solidFill>
              </a:rPr>
              <a:t>个栅格</a:t>
            </a:r>
            <a:r>
              <a:rPr lang="en-US" altLang="zh-CN" sz="1400" dirty="0" smtClean="0">
                <a:solidFill>
                  <a:schemeClr val="bg1"/>
                </a:solidFill>
              </a:rPr>
              <a:t>&lt;/div&gt;</a:t>
            </a:r>
          </a:p>
          <a:p>
            <a:pPr lvl="2">
              <a:lnSpc>
                <a:spcPct val="150000"/>
              </a:lnSpc>
              <a:defRPr/>
            </a:pPr>
            <a:r>
              <a:rPr lang="en-US" altLang="zh-CN" sz="1400" dirty="0" smtClean="0">
                <a:solidFill>
                  <a:schemeClr val="bg1"/>
                </a:solidFill>
              </a:rPr>
              <a:t>&lt;/div&gt;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流式栅格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>
                <a:solidFill>
                  <a:schemeClr val="bg1"/>
                </a:solidFill>
              </a:rPr>
              <a:t>按</a:t>
            </a:r>
            <a:r>
              <a:rPr lang="zh-CN" altLang="en-US" b="1" dirty="0" smtClean="0">
                <a:solidFill>
                  <a:srgbClr val="FFC000"/>
                </a:solidFill>
              </a:rPr>
              <a:t>比例</a:t>
            </a:r>
            <a:r>
              <a:rPr lang="zh-CN" altLang="en-US" b="1" dirty="0" smtClean="0">
                <a:solidFill>
                  <a:schemeClr val="bg1"/>
                </a:solidFill>
              </a:rPr>
              <a:t>划分宽度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所有栅格列宽度之和必须为</a:t>
            </a:r>
            <a:r>
              <a:rPr lang="en-US" altLang="zh-CN" b="1" dirty="0" smtClean="0">
                <a:solidFill>
                  <a:schemeClr val="bg1"/>
                </a:solidFill>
              </a:rPr>
              <a:t>12</a:t>
            </a:r>
          </a:p>
          <a:p>
            <a:pPr lvl="2">
              <a:lnSpc>
                <a:spcPct val="150000"/>
              </a:lnSpc>
              <a:defRPr/>
            </a:pPr>
            <a:r>
              <a:rPr lang="en-US" altLang="zh-CN" sz="1400" dirty="0" smtClean="0">
                <a:solidFill>
                  <a:schemeClr val="bg1"/>
                </a:solidFill>
              </a:rPr>
              <a:t>&lt;</a:t>
            </a:r>
            <a:r>
              <a:rPr lang="en-US" altLang="zh-CN" sz="1400" dirty="0">
                <a:solidFill>
                  <a:schemeClr val="bg1"/>
                </a:solidFill>
              </a:rPr>
              <a:t>div class=“</a:t>
            </a:r>
            <a:r>
              <a:rPr lang="en-US" altLang="zh-CN" sz="1400" dirty="0" smtClean="0">
                <a:solidFill>
                  <a:schemeClr val="bg1"/>
                </a:solidFill>
              </a:rPr>
              <a:t>row-fluid”&gt;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lvl="3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&lt;div class=“</a:t>
            </a:r>
            <a:r>
              <a:rPr lang="en-US" altLang="zh-CN" sz="1400" dirty="0" smtClean="0">
                <a:solidFill>
                  <a:schemeClr val="bg1"/>
                </a:solidFill>
              </a:rPr>
              <a:t>span1”&gt;1</a:t>
            </a:r>
            <a:r>
              <a:rPr lang="zh-CN" altLang="en-US" sz="1400" dirty="0" smtClean="0">
                <a:solidFill>
                  <a:schemeClr val="bg1"/>
                </a:solidFill>
              </a:rPr>
              <a:t>个</a:t>
            </a:r>
            <a:r>
              <a:rPr lang="zh-CN" altLang="en-US" sz="1400" dirty="0">
                <a:solidFill>
                  <a:schemeClr val="bg1"/>
                </a:solidFill>
              </a:rPr>
              <a:t>栅格</a:t>
            </a:r>
            <a:r>
              <a:rPr lang="en-US" altLang="zh-CN" sz="1400" dirty="0">
                <a:solidFill>
                  <a:schemeClr val="bg1"/>
                </a:solidFill>
              </a:rPr>
              <a:t>&lt;/div&gt;</a:t>
            </a:r>
          </a:p>
          <a:p>
            <a:pPr lvl="3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&lt;div class=“</a:t>
            </a:r>
            <a:r>
              <a:rPr lang="en-US" altLang="zh-CN" sz="1400" dirty="0" smtClean="0">
                <a:solidFill>
                  <a:schemeClr val="bg1"/>
                </a:solidFill>
              </a:rPr>
              <a:t>span9”&gt;9</a:t>
            </a:r>
            <a:r>
              <a:rPr lang="zh-CN" altLang="en-US" sz="1400" dirty="0" smtClean="0">
                <a:solidFill>
                  <a:schemeClr val="bg1"/>
                </a:solidFill>
              </a:rPr>
              <a:t>个</a:t>
            </a:r>
            <a:r>
              <a:rPr lang="zh-CN" altLang="en-US" sz="1400" dirty="0">
                <a:solidFill>
                  <a:schemeClr val="bg1"/>
                </a:solidFill>
              </a:rPr>
              <a:t>栅格</a:t>
            </a:r>
            <a:r>
              <a:rPr lang="en-US" altLang="zh-CN" sz="1400" dirty="0">
                <a:solidFill>
                  <a:schemeClr val="bg1"/>
                </a:solidFill>
              </a:rPr>
              <a:t>&lt;/div</a:t>
            </a:r>
            <a:r>
              <a:rPr lang="en-US" altLang="zh-CN" sz="1400" dirty="0" smtClean="0">
                <a:solidFill>
                  <a:schemeClr val="bg1"/>
                </a:solidFill>
              </a:rPr>
              <a:t>&gt;</a:t>
            </a:r>
          </a:p>
          <a:p>
            <a:pPr lvl="3">
              <a:lnSpc>
                <a:spcPct val="150000"/>
              </a:lnSpc>
              <a:defRPr/>
            </a:pPr>
            <a:r>
              <a:rPr lang="en-US" altLang="zh-CN" sz="1400" dirty="0" smtClean="0">
                <a:solidFill>
                  <a:schemeClr val="bg1"/>
                </a:solidFill>
              </a:rPr>
              <a:t>&lt;div class=“span2”&gt;2</a:t>
            </a:r>
            <a:r>
              <a:rPr lang="zh-CN" altLang="en-US" sz="1400" dirty="0" smtClean="0">
                <a:solidFill>
                  <a:schemeClr val="bg1"/>
                </a:solidFill>
              </a:rPr>
              <a:t>个栅格</a:t>
            </a:r>
            <a:r>
              <a:rPr lang="en-US" altLang="zh-CN" sz="1400" dirty="0" smtClean="0">
                <a:solidFill>
                  <a:schemeClr val="bg1"/>
                </a:solidFill>
              </a:rPr>
              <a:t>&lt;/div&gt;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lvl="2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&lt;/div&gt;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b="1" dirty="0" smtClean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539774" y="752991"/>
            <a:ext cx="6583583" cy="2348617"/>
            <a:chOff x="5539774" y="752991"/>
            <a:chExt cx="6583583" cy="23486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774" y="752991"/>
              <a:ext cx="6583583" cy="2348617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9014566" y="1927299"/>
              <a:ext cx="2976926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lnSpc>
                  <a:spcPct val="150000"/>
                </a:lnSpc>
                <a:defRPr/>
              </a:pPr>
              <a:r>
                <a:rPr lang="zh-CN" altLang="en-US" b="1" dirty="0" smtClean="0">
                  <a:solidFill>
                    <a:srgbClr val="FF0000"/>
                  </a:solidFill>
                </a:rPr>
                <a:t>基本栅格的嵌套使用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539774" y="3139447"/>
            <a:ext cx="6882884" cy="3610298"/>
            <a:chOff x="5539774" y="3139447"/>
            <a:chExt cx="6882884" cy="361029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9774" y="3139447"/>
              <a:ext cx="6581737" cy="3610298"/>
            </a:xfrm>
            <a:prstGeom prst="rect">
              <a:avLst/>
            </a:prstGeom>
          </p:spPr>
        </p:pic>
        <p:sp>
          <p:nvSpPr>
            <p:cNvPr id="16" name="矩形 15"/>
            <p:cNvSpPr/>
            <p:nvPr/>
          </p:nvSpPr>
          <p:spPr>
            <a:xfrm>
              <a:off x="9078097" y="4372756"/>
              <a:ext cx="3344561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lnSpc>
                  <a:spcPct val="150000"/>
                </a:lnSpc>
                <a:defRPr/>
              </a:pPr>
              <a:r>
                <a:rPr lang="zh-CN" altLang="en-US" b="1" dirty="0" smtClean="0">
                  <a:solidFill>
                    <a:srgbClr val="FF0000"/>
                  </a:solidFill>
                </a:rPr>
                <a:t>流式栅格</a:t>
              </a:r>
              <a:r>
                <a:rPr lang="zh-CN" altLang="en-US" b="1" dirty="0" smtClean="0">
                  <a:solidFill>
                    <a:srgbClr val="FF0000"/>
                  </a:solidFill>
                </a:rPr>
                <a:t>的嵌套使用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0408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9996" y="0"/>
            <a:ext cx="10423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Bootstrap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脚手架：布局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9997" y="736604"/>
            <a:ext cx="486275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固定布局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提供一个通用的固定布局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lvl="2">
              <a:defRPr/>
            </a:pPr>
            <a:r>
              <a:rPr lang="en-US" altLang="zh-CN" sz="1200" dirty="0" smtClean="0">
                <a:solidFill>
                  <a:schemeClr val="bg1"/>
                </a:solidFill>
              </a:rPr>
              <a:t>&lt;body&gt;</a:t>
            </a:r>
          </a:p>
          <a:p>
            <a:pPr lvl="2">
              <a:defRPr/>
            </a:pPr>
            <a:r>
              <a:rPr lang="en-US" altLang="zh-CN" sz="1200" dirty="0" smtClean="0">
                <a:solidFill>
                  <a:schemeClr val="bg1"/>
                </a:solidFill>
              </a:rPr>
              <a:t>&lt;</a:t>
            </a:r>
            <a:r>
              <a:rPr lang="en-US" altLang="zh-CN" sz="1200" dirty="0">
                <a:solidFill>
                  <a:schemeClr val="bg1"/>
                </a:solidFill>
              </a:rPr>
              <a:t>div class</a:t>
            </a:r>
            <a:r>
              <a:rPr lang="en-US" altLang="zh-CN" sz="1200" dirty="0" smtClean="0">
                <a:solidFill>
                  <a:schemeClr val="bg1"/>
                </a:solidFill>
              </a:rPr>
              <a:t>=“container”&gt;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lvl="3">
              <a:defRPr/>
            </a:pPr>
            <a:r>
              <a:rPr lang="en-US" altLang="zh-CN" sz="1200" dirty="0" smtClean="0">
                <a:solidFill>
                  <a:schemeClr val="bg1"/>
                </a:solidFill>
              </a:rPr>
              <a:t>&lt;div class=“row”&gt;…&lt;/div&gt;</a:t>
            </a:r>
          </a:p>
          <a:p>
            <a:pPr lvl="3">
              <a:defRPr/>
            </a:pPr>
            <a:r>
              <a:rPr lang="en-US" altLang="zh-CN" sz="1200" dirty="0" smtClean="0">
                <a:solidFill>
                  <a:schemeClr val="bg1"/>
                </a:solidFill>
              </a:rPr>
              <a:t>&lt;div class=“row”&gt;…&lt;/div&gt;</a:t>
            </a:r>
          </a:p>
          <a:p>
            <a:pPr lvl="2">
              <a:defRPr/>
            </a:pPr>
            <a:r>
              <a:rPr lang="en-US" altLang="zh-CN" sz="1200" dirty="0" smtClean="0">
                <a:solidFill>
                  <a:schemeClr val="bg1"/>
                </a:solidFill>
              </a:rPr>
              <a:t>&lt;/</a:t>
            </a:r>
            <a:r>
              <a:rPr lang="en-US" altLang="zh-CN" sz="1200" dirty="0">
                <a:solidFill>
                  <a:schemeClr val="bg1"/>
                </a:solidFill>
              </a:rPr>
              <a:t>div</a:t>
            </a:r>
            <a:r>
              <a:rPr lang="en-US" altLang="zh-CN" sz="1200" dirty="0" smtClean="0">
                <a:solidFill>
                  <a:schemeClr val="bg1"/>
                </a:solidFill>
              </a:rPr>
              <a:t>&gt;</a:t>
            </a:r>
          </a:p>
          <a:p>
            <a:pPr lvl="2"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&lt;/body&gt;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流式布局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schemeClr val="bg1"/>
                </a:solidFill>
              </a:rPr>
              <a:t>提供一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个两列的布局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lvl="2"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&lt;body&gt;</a:t>
            </a:r>
          </a:p>
          <a:p>
            <a:pPr lvl="2"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&lt;div class=“</a:t>
            </a:r>
            <a:r>
              <a:rPr lang="en-US" altLang="zh-CN" sz="1200" dirty="0" smtClean="0">
                <a:solidFill>
                  <a:schemeClr val="bg1"/>
                </a:solidFill>
              </a:rPr>
              <a:t>container-fluid”&gt;</a:t>
            </a:r>
            <a:endParaRPr lang="en-US" altLang="zh-CN" sz="1200" dirty="0">
              <a:solidFill>
                <a:schemeClr val="bg1"/>
              </a:solidFill>
            </a:endParaRPr>
          </a:p>
          <a:p>
            <a:pPr lvl="3"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&lt;div class=“row”&gt;…&lt;/div&gt;</a:t>
            </a:r>
          </a:p>
          <a:p>
            <a:pPr lvl="3"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&lt;div class=“row”&gt;…&lt;/div&gt;</a:t>
            </a:r>
          </a:p>
          <a:p>
            <a:pPr lvl="2"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&lt;/div&gt;</a:t>
            </a:r>
          </a:p>
          <a:p>
            <a:pPr lvl="2">
              <a:defRPr/>
            </a:pPr>
            <a:r>
              <a:rPr lang="en-US" altLang="zh-CN" sz="1200" dirty="0">
                <a:solidFill>
                  <a:schemeClr val="bg1"/>
                </a:solidFill>
              </a:rPr>
              <a:t>&lt;/body</a:t>
            </a:r>
            <a:r>
              <a:rPr lang="en-US" altLang="zh-CN" sz="1200" dirty="0" smtClean="0">
                <a:solidFill>
                  <a:schemeClr val="bg1"/>
                </a:solidFill>
              </a:rPr>
              <a:t>&gt;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rgbClr val="FFC000"/>
                </a:solidFill>
              </a:rPr>
              <a:t>扩展：响应式布局</a:t>
            </a:r>
            <a:endParaRPr lang="en-US" altLang="zh-CN" sz="1600" b="1" dirty="0" smtClean="0">
              <a:solidFill>
                <a:srgbClr val="FFC000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目的</a:t>
            </a:r>
            <a:r>
              <a:rPr lang="zh-CN" altLang="en-US" sz="1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：通过媒体查询来加载不同的</a:t>
            </a:r>
            <a:r>
              <a:rPr lang="en-US" altLang="zh-CN" sz="1400" dirty="0" err="1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css</a:t>
            </a:r>
            <a:r>
              <a:rPr lang="zh-CN" altLang="en-US" sz="1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，从而响应不同分辨率大小的设备，将网页很好的呈献给</a:t>
            </a:r>
            <a:r>
              <a:rPr lang="zh-CN" altLang="en-US" sz="1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用户</a:t>
            </a:r>
            <a:endParaRPr lang="en-US" altLang="zh-CN" sz="1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Bootstrap</a:t>
            </a:r>
            <a:r>
              <a:rPr lang="zh-CN" altLang="en-US" sz="1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如何</a:t>
            </a:r>
            <a:r>
              <a:rPr lang="zh-CN" altLang="en-US" sz="1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实现</a:t>
            </a:r>
            <a:r>
              <a:rPr lang="en-US" altLang="zh-CN" sz="1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?</a:t>
            </a:r>
            <a:endParaRPr lang="en-US" altLang="zh-CN" sz="1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lvl="1">
              <a:defRPr/>
            </a:pPr>
            <a:r>
              <a:rPr lang="en-US" altLang="zh-CN" sz="1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sz="1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添加</a:t>
            </a:r>
            <a:r>
              <a:rPr lang="en-US" altLang="zh-CN" sz="1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&lt;meta&gt;</a:t>
            </a:r>
            <a:r>
              <a:rPr lang="zh-CN" altLang="en-US" sz="1400" dirty="0" smtClean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标签并引入额外样式表：</a:t>
            </a:r>
            <a:endParaRPr lang="en-US" altLang="zh-CN" sz="1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1600" b="1" dirty="0" smtClean="0">
              <a:solidFill>
                <a:schemeClr val="bg1"/>
              </a:solidFill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986531" y="161576"/>
            <a:ext cx="7047475" cy="2714880"/>
            <a:chOff x="4986531" y="161576"/>
            <a:chExt cx="7047475" cy="271488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531" y="161576"/>
              <a:ext cx="7047475" cy="271488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6611304" y="643647"/>
              <a:ext cx="4476826" cy="7934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FF0000"/>
                  </a:solidFill>
                </a:rPr>
                <a:t>固定布局：</a:t>
              </a:r>
              <a:endParaRPr lang="en-US" altLang="zh-CN" sz="1600" dirty="0" smtClean="0">
                <a:solidFill>
                  <a:srgbClr val="FF0000"/>
                </a:solidFill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zh-CN" sz="1600" dirty="0" smtClean="0">
                  <a:solidFill>
                    <a:srgbClr val="FF0000"/>
                  </a:solidFill>
                </a:rPr>
                <a:t>&lt;div class=“container”&gt;&lt;/div&gt;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986531" y="2951266"/>
            <a:ext cx="7047476" cy="2660152"/>
            <a:chOff x="4986531" y="2951266"/>
            <a:chExt cx="7047476" cy="266015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531" y="2951266"/>
              <a:ext cx="7047476" cy="2660152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6689563" y="3487855"/>
              <a:ext cx="447682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FF0000"/>
                  </a:solidFill>
                </a:rPr>
                <a:t>流式布局：</a:t>
              </a:r>
              <a:endParaRPr lang="en-US" altLang="zh-CN" sz="1600" dirty="0" smtClean="0">
                <a:solidFill>
                  <a:srgbClr val="FF0000"/>
                </a:solidFill>
              </a:endParaRPr>
            </a:p>
            <a:p>
              <a:pPr lvl="1">
                <a:lnSpc>
                  <a:spcPct val="150000"/>
                </a:lnSpc>
                <a:defRPr/>
              </a:pPr>
              <a:r>
                <a:rPr lang="en-US" altLang="zh-CN" sz="1600" dirty="0" smtClean="0">
                  <a:solidFill>
                    <a:srgbClr val="FF0000"/>
                  </a:solidFill>
                </a:rPr>
                <a:t>&lt;div class=“container-fluid”&gt;&lt;/div&gt;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974" y="5873609"/>
            <a:ext cx="5430008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93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9996" y="0"/>
            <a:ext cx="10423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Bootstrap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排版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、图片、列表、表格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9996" y="736604"/>
            <a:ext cx="596661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排版</a:t>
            </a:r>
            <a:r>
              <a:rPr lang="zh-CN" altLang="en-US" sz="1600" b="1" dirty="0">
                <a:solidFill>
                  <a:schemeClr val="bg1"/>
                </a:solidFill>
              </a:rPr>
              <a:t>：</a:t>
            </a:r>
            <a:r>
              <a:rPr lang="zh-CN" altLang="en-US" sz="1600" dirty="0" smtClean="0">
                <a:solidFill>
                  <a:schemeClr val="bg1"/>
                </a:solidFill>
              </a:rPr>
              <a:t>应用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bootsrap</a:t>
            </a:r>
            <a:r>
              <a:rPr lang="zh-CN" altLang="en-US" sz="1600" dirty="0" smtClean="0">
                <a:solidFill>
                  <a:schemeClr val="bg1"/>
                </a:solidFill>
              </a:rPr>
              <a:t>提供的样式进行方便快捷的排版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图片：</a:t>
            </a:r>
            <a:r>
              <a:rPr lang="zh-CN" altLang="en-US" sz="1600" dirty="0" smtClean="0">
                <a:solidFill>
                  <a:schemeClr val="bg1"/>
                </a:solidFill>
              </a:rPr>
              <a:t>为图片设置圆角、圆形等样式</a:t>
            </a:r>
            <a:endParaRPr lang="en-US" altLang="zh-CN" sz="14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有序列表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/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无序列表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表格</a:t>
            </a:r>
            <a:r>
              <a:rPr lang="zh-CN" altLang="en-US" sz="1600" b="1" dirty="0">
                <a:solidFill>
                  <a:schemeClr val="bg1"/>
                </a:solidFill>
              </a:rPr>
              <a:t>：</a:t>
            </a:r>
            <a:r>
              <a:rPr lang="zh-CN" altLang="en-US" sz="1600" dirty="0" smtClean="0">
                <a:solidFill>
                  <a:schemeClr val="bg1"/>
                </a:solidFill>
              </a:rPr>
              <a:t>为表格设置样式；为每行单独设置样式；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  <a:defRPr/>
            </a:pPr>
            <a:endParaRPr lang="en-US" altLang="zh-CN" sz="1600" b="1" dirty="0" smtClean="0">
              <a:solidFill>
                <a:schemeClr val="bg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524982" y="448388"/>
            <a:ext cx="4438689" cy="2019582"/>
            <a:chOff x="6974395" y="830997"/>
            <a:chExt cx="4438689" cy="201958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4395" y="830997"/>
              <a:ext cx="1324160" cy="2019582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8843317" y="1918801"/>
              <a:ext cx="256976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FF0000"/>
                  </a:solidFill>
                </a:rPr>
                <a:t>无序列表和有序列表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90843" y="1349505"/>
              <a:ext cx="704948" cy="1209844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652848" y="2344403"/>
            <a:ext cx="3842876" cy="2004000"/>
            <a:chOff x="1023156" y="4285563"/>
            <a:chExt cx="3842876" cy="200400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156" y="4285563"/>
              <a:ext cx="3842876" cy="2004000"/>
            </a:xfrm>
            <a:prstGeom prst="rect">
              <a:avLst/>
            </a:prstGeom>
          </p:spPr>
        </p:pic>
        <p:sp>
          <p:nvSpPr>
            <p:cNvPr id="15" name="矩形 14"/>
            <p:cNvSpPr/>
            <p:nvPr/>
          </p:nvSpPr>
          <p:spPr>
            <a:xfrm>
              <a:off x="2188875" y="5710459"/>
              <a:ext cx="208417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FF0000"/>
                  </a:solidFill>
                </a:rPr>
                <a:t>排版：描述文本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52848" y="4465939"/>
            <a:ext cx="3842876" cy="1952333"/>
            <a:chOff x="1023156" y="2255893"/>
            <a:chExt cx="3842876" cy="1952333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156" y="2333230"/>
              <a:ext cx="3842876" cy="1874996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1690479" y="2255893"/>
              <a:ext cx="2084172" cy="4241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lnSpc>
                  <a:spcPct val="150000"/>
                </a:lnSpc>
                <a:defRPr/>
              </a:pPr>
              <a:r>
                <a:rPr lang="zh-CN" altLang="en-US" sz="1600" dirty="0" smtClean="0">
                  <a:solidFill>
                    <a:srgbClr val="FF0000"/>
                  </a:solidFill>
                </a:rPr>
                <a:t>三种图片样式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529531" y="2567153"/>
            <a:ext cx="4662469" cy="3876276"/>
            <a:chOff x="7735537" y="2753750"/>
            <a:chExt cx="4662469" cy="3876276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735537" y="2753750"/>
              <a:ext cx="2394661" cy="2908951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5537" y="5732433"/>
              <a:ext cx="4228134" cy="897593"/>
            </a:xfrm>
            <a:prstGeom prst="rect">
              <a:avLst/>
            </a:prstGeom>
          </p:spPr>
        </p:pic>
        <p:sp>
          <p:nvSpPr>
            <p:cNvPr id="21" name="矩形 20"/>
            <p:cNvSpPr/>
            <p:nvPr/>
          </p:nvSpPr>
          <p:spPr>
            <a:xfrm>
              <a:off x="9597289" y="5185829"/>
              <a:ext cx="280071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lnSpc>
                  <a:spcPct val="150000"/>
                </a:lnSpc>
                <a:defRPr/>
              </a:pPr>
              <a:r>
                <a:rPr lang="zh-CN" altLang="en-US" sz="1600" dirty="0">
                  <a:solidFill>
                    <a:srgbClr val="FF0000"/>
                  </a:solidFill>
                </a:rPr>
                <a:t>一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个圆角样式的表格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149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11761" y="295575"/>
            <a:ext cx="104232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Bootstrap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按钮、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输入</a:t>
            </a:r>
            <a:r>
              <a:rPr lang="zh-CN" altLang="en-US" sz="3200" b="1" dirty="0">
                <a:solidFill>
                  <a:schemeClr val="bg1"/>
                </a:solidFill>
              </a:rPr>
              <a:t>框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、文本域、表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单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9669" y="1073056"/>
            <a:ext cx="5966619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按钮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schemeClr val="bg1"/>
                </a:solidFill>
              </a:rPr>
              <a:t>默认按钮、按钮大小、禁用按钮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schemeClr val="bg1"/>
                </a:solidFill>
              </a:rPr>
              <a:t>一个</a:t>
            </a:r>
            <a:r>
              <a:rPr lang="en-US" altLang="zh-CN" sz="1600" dirty="0" smtClean="0">
                <a:solidFill>
                  <a:schemeClr val="bg1"/>
                </a:solidFill>
              </a:rPr>
              <a:t>.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btn</a:t>
            </a:r>
            <a:r>
              <a:rPr lang="zh-CN" altLang="en-US" sz="1600" dirty="0" smtClean="0">
                <a:solidFill>
                  <a:schemeClr val="bg1"/>
                </a:solidFill>
              </a:rPr>
              <a:t>类可以支持多种标签：</a:t>
            </a:r>
            <a:r>
              <a:rPr lang="en-US" altLang="zh-CN" sz="1600" dirty="0" smtClean="0">
                <a:solidFill>
                  <a:schemeClr val="bg1"/>
                </a:solidFill>
              </a:rPr>
              <a:t>&lt;input&gt;&lt;a&gt;&lt;button&gt;</a:t>
            </a:r>
          </a:p>
          <a:p>
            <a:pPr lvl="2">
              <a:lnSpc>
                <a:spcPct val="150000"/>
              </a:lnSpc>
              <a:defRPr/>
            </a:pPr>
            <a:endParaRPr lang="en-US" altLang="zh-CN" sz="1600" b="1" dirty="0" smtClean="0">
              <a:solidFill>
                <a:schemeClr val="bg1"/>
              </a:solidFill>
            </a:endParaRPr>
          </a:p>
          <a:p>
            <a:pPr lvl="2">
              <a:lnSpc>
                <a:spcPct val="150000"/>
              </a:lnSpc>
              <a:defRPr/>
            </a:pPr>
            <a:endParaRPr lang="en-US" altLang="zh-CN" sz="1600" b="1" dirty="0" smtClean="0">
              <a:solidFill>
                <a:schemeClr val="bg1"/>
              </a:solidFill>
            </a:endParaRPr>
          </a:p>
          <a:p>
            <a:pPr lvl="2">
              <a:lnSpc>
                <a:spcPct val="150000"/>
              </a:lnSpc>
              <a:defRPr/>
            </a:pPr>
            <a:endParaRPr lang="en-US" altLang="zh-CN" sz="1600" b="1" dirty="0" smtClean="0">
              <a:solidFill>
                <a:schemeClr val="bg1"/>
              </a:solidFill>
            </a:endParaRPr>
          </a:p>
          <a:p>
            <a:pPr lvl="2">
              <a:lnSpc>
                <a:spcPct val="150000"/>
              </a:lnSpc>
              <a:defRPr/>
            </a:pP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输入框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&lt;</a:t>
            </a:r>
            <a:r>
              <a:rPr lang="en-US" altLang="zh-CN" sz="1400" dirty="0" smtClean="0">
                <a:solidFill>
                  <a:schemeClr val="bg1"/>
                </a:solidFill>
              </a:rPr>
              <a:t>input type=“text”&gt;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t</a:t>
            </a:r>
            <a:r>
              <a:rPr lang="en-US" altLang="zh-CN" sz="1400" dirty="0" smtClean="0">
                <a:solidFill>
                  <a:schemeClr val="bg1"/>
                </a:solidFill>
              </a:rPr>
              <a:t>ype</a:t>
            </a:r>
            <a:r>
              <a:rPr lang="zh-CN" altLang="en-US" sz="1400" dirty="0" smtClean="0">
                <a:solidFill>
                  <a:schemeClr val="bg1"/>
                </a:solidFill>
              </a:rPr>
              <a:t>可以是：</a:t>
            </a:r>
            <a:r>
              <a:rPr lang="en-US" altLang="zh-CN" sz="1400" dirty="0" smtClean="0">
                <a:solidFill>
                  <a:schemeClr val="bg1"/>
                </a:solidFill>
              </a:rPr>
              <a:t>text</a:t>
            </a:r>
            <a:r>
              <a:rPr lang="zh-CN" altLang="en-US" sz="1400" dirty="0" smtClean="0">
                <a:solidFill>
                  <a:schemeClr val="bg1"/>
                </a:solidFill>
              </a:rPr>
              <a:t>，</a:t>
            </a:r>
            <a:r>
              <a:rPr lang="en-US" altLang="zh-CN" sz="1400" dirty="0" smtClean="0">
                <a:solidFill>
                  <a:schemeClr val="bg1"/>
                </a:solidFill>
              </a:rPr>
              <a:t>password</a:t>
            </a:r>
            <a:r>
              <a:rPr lang="zh-CN" altLang="en-US" sz="1400" dirty="0" smtClean="0">
                <a:solidFill>
                  <a:schemeClr val="bg1"/>
                </a:solidFill>
              </a:rPr>
              <a:t>，</a:t>
            </a:r>
            <a:r>
              <a:rPr lang="en-US" altLang="zh-CN" sz="1400" dirty="0" smtClean="0">
                <a:solidFill>
                  <a:schemeClr val="bg1"/>
                </a:solidFill>
              </a:rPr>
              <a:t>email</a:t>
            </a:r>
            <a:r>
              <a:rPr lang="zh-CN" altLang="en-US" sz="1400" dirty="0" smtClean="0">
                <a:solidFill>
                  <a:schemeClr val="bg1"/>
                </a:solidFill>
              </a:rPr>
              <a:t>，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datetime</a:t>
            </a:r>
            <a:r>
              <a:rPr lang="en-US" altLang="zh-CN" sz="1400" dirty="0" smtClean="0">
                <a:solidFill>
                  <a:schemeClr val="bg1"/>
                </a:solidFill>
              </a:rPr>
              <a:t>…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文本域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dirty="0" smtClean="0">
                <a:solidFill>
                  <a:schemeClr val="bg1"/>
                </a:solidFill>
              </a:rPr>
              <a:t>支持多行文本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rgbClr val="FFC000"/>
                </a:solidFill>
              </a:rPr>
              <a:t>表单</a:t>
            </a:r>
            <a:endParaRPr lang="en-US" altLang="zh-CN" sz="1400" dirty="0" smtClean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&lt;form&gt;&lt;/form</a:t>
            </a:r>
            <a:r>
              <a:rPr lang="en-US" altLang="zh-CN" sz="1400" dirty="0" smtClean="0">
                <a:solidFill>
                  <a:schemeClr val="bg1"/>
                </a:solidFill>
              </a:rPr>
              <a:t>&gt;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zh-CN" altLang="en-US" sz="1400" dirty="0" smtClean="0">
                <a:solidFill>
                  <a:schemeClr val="bg1"/>
                </a:solidFill>
              </a:rPr>
              <a:t>用户进行输入、提交等行为</a:t>
            </a:r>
            <a:endParaRPr lang="en-US" altLang="zh-CN" sz="14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1600" b="1" dirty="0" smtClean="0">
              <a:solidFill>
                <a:schemeClr val="bg1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19" y="4779121"/>
            <a:ext cx="4258269" cy="142894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976297" y="6208070"/>
            <a:ext cx="2976926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en-US" b="1" dirty="0" smtClean="0">
                <a:solidFill>
                  <a:srgbClr val="FF0000"/>
                </a:solidFill>
              </a:rPr>
              <a:t>表单（以搜索框为例）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637527" y="736604"/>
            <a:ext cx="4001058" cy="1572441"/>
            <a:chOff x="7637527" y="736604"/>
            <a:chExt cx="4001058" cy="157244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527" y="736604"/>
              <a:ext cx="4001058" cy="102884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7527" y="1850314"/>
              <a:ext cx="2257740" cy="409632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9555892" y="1801214"/>
              <a:ext cx="1162854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>
                <a:lnSpc>
                  <a:spcPct val="150000"/>
                </a:lnSpc>
                <a:defRPr/>
              </a:pPr>
              <a:r>
                <a:rPr lang="zh-CN" altLang="en-US" b="1" dirty="0">
                  <a:solidFill>
                    <a:srgbClr val="FF0000"/>
                  </a:solidFill>
                </a:rPr>
                <a:t>按钮</a:t>
              </a:r>
              <a:endParaRPr lang="zh-CN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40" y="2323865"/>
            <a:ext cx="3410426" cy="7525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040" y="3150110"/>
            <a:ext cx="2543530" cy="46679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7019" y="3421620"/>
            <a:ext cx="2543530" cy="128605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0718746" y="2692992"/>
            <a:ext cx="1648887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en-US" b="1" dirty="0" smtClean="0">
                <a:solidFill>
                  <a:srgbClr val="FF0000"/>
                </a:solidFill>
              </a:rPr>
              <a:t>输入框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527" y="2393911"/>
            <a:ext cx="3496163" cy="86689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9856641" y="4352243"/>
            <a:ext cx="164888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en-US" b="1" dirty="0" smtClean="0">
                <a:solidFill>
                  <a:srgbClr val="FF0000"/>
                </a:solidFill>
              </a:rPr>
              <a:t>文本域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181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29934" y="214945"/>
            <a:ext cx="10423289" cy="75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Bootstrap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：组件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9669" y="1073056"/>
            <a:ext cx="596661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作用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美观的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html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组件模板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可以在其基础上进一步增加自己的样式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获取方式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b="1" dirty="0" smtClean="0">
                <a:solidFill>
                  <a:schemeClr val="bg1"/>
                </a:solidFill>
              </a:rPr>
              <a:t>Bootstrap</a:t>
            </a:r>
            <a:r>
              <a:rPr lang="zh-CN" altLang="en-US" sz="1600" b="1" dirty="0">
                <a:solidFill>
                  <a:schemeClr val="bg1"/>
                </a:solidFill>
              </a:rPr>
              <a:t>说明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文档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https://v2.bootcss.com/components.html</a:t>
            </a:r>
            <a:endParaRPr lang="en-US" altLang="zh-CN" sz="1600" b="1" dirty="0" smtClean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b="1" dirty="0" smtClean="0">
                <a:solidFill>
                  <a:schemeClr val="bg1"/>
                </a:solidFill>
              </a:rPr>
              <a:t>Bootstrap</a:t>
            </a:r>
            <a:r>
              <a:rPr lang="zh-CN" altLang="en-US" b="1" dirty="0" smtClean="0">
                <a:solidFill>
                  <a:schemeClr val="bg1"/>
                </a:solidFill>
              </a:rPr>
              <a:t>提供的常用组件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标签页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下拉菜单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排版</a:t>
            </a:r>
            <a:endParaRPr lang="en-US" altLang="zh-CN" sz="1600" b="1" dirty="0" smtClean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338778" y="4092930"/>
            <a:ext cx="1648887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en-US" b="1" dirty="0" smtClean="0">
                <a:solidFill>
                  <a:srgbClr val="FF0000"/>
                </a:solidFill>
              </a:rPr>
              <a:t>标签页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939" y="4024395"/>
            <a:ext cx="2638793" cy="205768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60" y="3475141"/>
            <a:ext cx="5249008" cy="301032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089556" y="3543676"/>
            <a:ext cx="1648887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en-US" b="1" dirty="0" smtClean="0">
                <a:solidFill>
                  <a:srgbClr val="FF0000"/>
                </a:solidFill>
              </a:rPr>
              <a:t>下拉菜单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60" y="78586"/>
            <a:ext cx="2835830" cy="3156196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9234616" y="1326483"/>
            <a:ext cx="29573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en-US" sz="1600" dirty="0" smtClean="0">
                <a:solidFill>
                  <a:srgbClr val="FF0000"/>
                </a:solidFill>
              </a:rPr>
              <a:t>排版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600" dirty="0" smtClean="0">
                <a:solidFill>
                  <a:srgbClr val="FF0000"/>
                </a:solidFill>
              </a:rPr>
              <a:t>(</a:t>
            </a:r>
            <a:r>
              <a:rPr lang="zh-CN" altLang="en-US" sz="1600" dirty="0" smtClean="0">
                <a:solidFill>
                  <a:srgbClr val="FF0000"/>
                </a:solidFill>
              </a:rPr>
              <a:t>以</a:t>
            </a:r>
            <a:r>
              <a:rPr lang="en-US" altLang="zh-CN" sz="1600" dirty="0" smtClean="0">
                <a:solidFill>
                  <a:srgbClr val="FF0000"/>
                </a:solidFill>
              </a:rPr>
              <a:t>Hero</a:t>
            </a:r>
            <a:r>
              <a:rPr lang="zh-CN" altLang="en-US" sz="1600" dirty="0" smtClean="0">
                <a:solidFill>
                  <a:srgbClr val="FF0000"/>
                </a:solidFill>
              </a:rPr>
              <a:t>为例，该组件适合展示网页内容</a:t>
            </a:r>
            <a:r>
              <a:rPr lang="en-US" altLang="zh-CN" sz="1600" dirty="0" smtClean="0">
                <a:solidFill>
                  <a:srgbClr val="FF0000"/>
                </a:solidFill>
              </a:rPr>
              <a:t>)</a:t>
            </a:r>
          </a:p>
          <a:p>
            <a:pPr lvl="1">
              <a:lnSpc>
                <a:spcPct val="150000"/>
              </a:lnSpc>
              <a:defRPr/>
            </a:pPr>
            <a:endParaRPr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522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29934" y="214945"/>
            <a:ext cx="10423289" cy="755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Bootstrap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：组件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9669" y="1073056"/>
            <a:ext cx="596661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b="1" dirty="0" smtClean="0">
                <a:solidFill>
                  <a:schemeClr val="bg1"/>
                </a:solidFill>
              </a:rPr>
              <a:t>作用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美观的</a:t>
            </a:r>
            <a:r>
              <a:rPr lang="en-US" altLang="zh-CN" sz="1600" b="1" dirty="0" smtClean="0">
                <a:solidFill>
                  <a:schemeClr val="bg1"/>
                </a:solidFill>
              </a:rPr>
              <a:t>html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组件模板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可以在其基础上进一步增加自己的样式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获取方式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b="1" dirty="0" smtClean="0">
                <a:solidFill>
                  <a:schemeClr val="bg1"/>
                </a:solidFill>
              </a:rPr>
              <a:t>Bootstrap</a:t>
            </a:r>
            <a:r>
              <a:rPr lang="zh-CN" altLang="en-US" sz="1600" b="1" dirty="0">
                <a:solidFill>
                  <a:schemeClr val="bg1"/>
                </a:solidFill>
              </a:rPr>
              <a:t>说明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文档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https://v2.bootcss.com/components.html</a:t>
            </a:r>
            <a:endParaRPr lang="en-US" altLang="zh-CN" sz="1600" b="1" dirty="0" smtClean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b="1" dirty="0" smtClean="0">
                <a:solidFill>
                  <a:schemeClr val="bg1"/>
                </a:solidFill>
              </a:rPr>
              <a:t>Bootstrap</a:t>
            </a:r>
            <a:r>
              <a:rPr lang="zh-CN" altLang="en-US" b="1" dirty="0" smtClean="0">
                <a:solidFill>
                  <a:schemeClr val="bg1"/>
                </a:solidFill>
              </a:rPr>
              <a:t>提供的常用组件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标签页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下拉菜单</a:t>
            </a:r>
            <a:endParaRPr lang="en-US" altLang="zh-CN" sz="1600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 smtClean="0">
                <a:solidFill>
                  <a:schemeClr val="bg1"/>
                </a:solidFill>
              </a:rPr>
              <a:t>排版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600" b="1" dirty="0">
                <a:solidFill>
                  <a:schemeClr val="bg1"/>
                </a:solidFill>
              </a:rPr>
              <a:t>轮播</a:t>
            </a:r>
            <a:r>
              <a:rPr lang="zh-CN" altLang="en-US" sz="1600" b="1" dirty="0" smtClean="0">
                <a:solidFill>
                  <a:schemeClr val="bg1"/>
                </a:solidFill>
              </a:rPr>
              <a:t>图</a:t>
            </a:r>
            <a:endParaRPr lang="en-US" altLang="zh-CN" sz="1600" b="1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b="1" dirty="0" smtClean="0">
                <a:solidFill>
                  <a:schemeClr val="bg1"/>
                </a:solidFill>
              </a:rPr>
              <a:t>Hero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CN" sz="1600" b="1" dirty="0" smtClean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6" name="矩形 15"/>
          <p:cNvSpPr/>
          <p:nvPr/>
        </p:nvSpPr>
        <p:spPr>
          <a:xfrm>
            <a:off x="5338778" y="4092930"/>
            <a:ext cx="1648887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en-US" b="1" dirty="0" smtClean="0">
                <a:solidFill>
                  <a:srgbClr val="FF0000"/>
                </a:solidFill>
              </a:rPr>
              <a:t>标签页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939" y="4024395"/>
            <a:ext cx="2638793" cy="205768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60" y="3475141"/>
            <a:ext cx="5249008" cy="301032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8089556" y="3543676"/>
            <a:ext cx="1648887" cy="465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en-US" b="1" dirty="0" smtClean="0">
                <a:solidFill>
                  <a:srgbClr val="FF0000"/>
                </a:solidFill>
              </a:rPr>
              <a:t>下拉菜单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0160" y="78586"/>
            <a:ext cx="2835830" cy="3156196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9234616" y="1326483"/>
            <a:ext cx="29573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150000"/>
              </a:lnSpc>
              <a:defRPr/>
            </a:pPr>
            <a:r>
              <a:rPr lang="zh-CN" altLang="en-US" sz="1600" dirty="0" smtClean="0">
                <a:solidFill>
                  <a:srgbClr val="FF0000"/>
                </a:solidFill>
              </a:rPr>
              <a:t>排版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1600" dirty="0" smtClean="0">
                <a:solidFill>
                  <a:srgbClr val="FF0000"/>
                </a:solidFill>
              </a:rPr>
              <a:t>(</a:t>
            </a:r>
            <a:r>
              <a:rPr lang="zh-CN" altLang="en-US" sz="1600" dirty="0" smtClean="0">
                <a:solidFill>
                  <a:srgbClr val="FF0000"/>
                </a:solidFill>
              </a:rPr>
              <a:t>以</a:t>
            </a:r>
            <a:r>
              <a:rPr lang="en-US" altLang="zh-CN" sz="1600" dirty="0" smtClean="0">
                <a:solidFill>
                  <a:srgbClr val="FF0000"/>
                </a:solidFill>
              </a:rPr>
              <a:t>Hero</a:t>
            </a:r>
            <a:r>
              <a:rPr lang="zh-CN" altLang="en-US" sz="1600" dirty="0" smtClean="0">
                <a:solidFill>
                  <a:srgbClr val="FF0000"/>
                </a:solidFill>
              </a:rPr>
              <a:t>为例，该组件适合展示网页内容</a:t>
            </a:r>
            <a:r>
              <a:rPr lang="en-US" altLang="zh-CN" sz="1600" dirty="0" smtClean="0">
                <a:solidFill>
                  <a:srgbClr val="FF0000"/>
                </a:solidFill>
              </a:rPr>
              <a:t>)</a:t>
            </a:r>
          </a:p>
          <a:p>
            <a:pPr lvl="1">
              <a:lnSpc>
                <a:spcPct val="150000"/>
              </a:lnSpc>
              <a:defRPr/>
            </a:pPr>
            <a:endParaRPr lang="zh-CN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2787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39063" y="324056"/>
            <a:ext cx="533671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作业</a:t>
            </a:r>
            <a:r>
              <a:rPr lang="en-US" altLang="zh-CN" sz="3200" b="1" dirty="0" smtClean="0">
                <a:solidFill>
                  <a:schemeClr val="bg1"/>
                </a:solidFill>
              </a:rPr>
              <a:t>2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：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设计一</a:t>
            </a:r>
            <a:r>
              <a:rPr lang="zh-CN" altLang="en-US" sz="3200" b="1" dirty="0">
                <a:solidFill>
                  <a:schemeClr val="bg1"/>
                </a:solidFill>
              </a:rPr>
              <a:t>个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完整的网页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9766" y="1357606"/>
            <a:ext cx="8452955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solidFill>
                  <a:prstClr val="white"/>
                </a:solidFill>
              </a:rPr>
              <a:t>功能</a:t>
            </a:r>
            <a:r>
              <a:rPr lang="zh-CN" altLang="en-US" sz="2400" dirty="0" smtClean="0">
                <a:solidFill>
                  <a:prstClr val="white"/>
                </a:solidFill>
              </a:rPr>
              <a:t>：</a:t>
            </a:r>
            <a:endParaRPr lang="en-US" altLang="zh-CN" sz="2400" dirty="0" smtClean="0">
              <a:solidFill>
                <a:prstClr val="white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solidFill>
                  <a:schemeClr val="accent2"/>
                </a:solidFill>
              </a:rPr>
              <a:t>你的实验</a:t>
            </a:r>
            <a:r>
              <a:rPr lang="zh-CN" altLang="en-US" sz="2400" dirty="0" smtClean="0">
                <a:solidFill>
                  <a:schemeClr val="accent2"/>
                </a:solidFill>
              </a:rPr>
              <a:t>项目</a:t>
            </a:r>
            <a:r>
              <a:rPr lang="zh-CN" altLang="en-US" sz="2400" dirty="0" smtClean="0">
                <a:solidFill>
                  <a:schemeClr val="accent2"/>
                </a:solidFill>
              </a:rPr>
              <a:t>主页</a:t>
            </a:r>
            <a:endParaRPr lang="en-US" altLang="zh-CN" sz="2400" dirty="0" smtClean="0">
              <a:solidFill>
                <a:schemeClr val="accent2"/>
              </a:solidFill>
            </a:endParaRP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solidFill>
                  <a:schemeClr val="accent2"/>
                </a:solidFill>
              </a:rPr>
              <a:t>并包含</a:t>
            </a:r>
            <a:r>
              <a:rPr lang="zh-CN" altLang="en-US" sz="2400" dirty="0">
                <a:solidFill>
                  <a:schemeClr val="accent2"/>
                </a:solidFill>
              </a:rPr>
              <a:t>指向</a:t>
            </a:r>
            <a:r>
              <a:rPr lang="en-US" altLang="zh-CN" sz="2400" dirty="0" err="1" smtClean="0">
                <a:solidFill>
                  <a:schemeClr val="accent2"/>
                </a:solidFill>
              </a:rPr>
              <a:t>Qualtrics</a:t>
            </a:r>
            <a:r>
              <a:rPr lang="zh-CN" altLang="en-US" sz="2400" dirty="0">
                <a:solidFill>
                  <a:schemeClr val="accent2"/>
                </a:solidFill>
              </a:rPr>
              <a:t>在线</a:t>
            </a:r>
            <a:r>
              <a:rPr lang="zh-CN" altLang="en-US" sz="2400" dirty="0" smtClean="0">
                <a:solidFill>
                  <a:schemeClr val="accent2"/>
                </a:solidFill>
              </a:rPr>
              <a:t>调查</a:t>
            </a:r>
            <a:r>
              <a:rPr lang="zh-CN" altLang="en-US" sz="2400" dirty="0" smtClean="0">
                <a:solidFill>
                  <a:schemeClr val="accent2"/>
                </a:solidFill>
              </a:rPr>
              <a:t>和后续</a:t>
            </a:r>
            <a:r>
              <a:rPr lang="en-US" altLang="zh-CN" sz="2400" dirty="0" err="1" smtClean="0">
                <a:solidFill>
                  <a:schemeClr val="accent2"/>
                </a:solidFill>
              </a:rPr>
              <a:t>Inquisit</a:t>
            </a:r>
            <a:r>
              <a:rPr lang="zh-CN" altLang="en-US" sz="2400" dirty="0" smtClean="0">
                <a:solidFill>
                  <a:schemeClr val="accent2"/>
                </a:solidFill>
              </a:rPr>
              <a:t>实验的</a:t>
            </a:r>
            <a:r>
              <a:rPr lang="zh-CN" altLang="en-US" sz="2400" dirty="0" smtClean="0">
                <a:solidFill>
                  <a:schemeClr val="accent2"/>
                </a:solidFill>
              </a:rPr>
              <a:t>链接</a:t>
            </a:r>
            <a:endParaRPr lang="en-US" altLang="zh-CN" sz="2400" dirty="0" smtClean="0">
              <a:solidFill>
                <a:schemeClr val="accent2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solidFill>
                  <a:prstClr val="white"/>
                </a:solidFill>
              </a:rPr>
              <a:t>布局：合理进行页面</a:t>
            </a:r>
            <a:r>
              <a:rPr lang="zh-CN" altLang="en-US" sz="2400" dirty="0" smtClean="0">
                <a:solidFill>
                  <a:prstClr val="white"/>
                </a:solidFill>
              </a:rPr>
              <a:t>分割布局</a:t>
            </a:r>
            <a:endParaRPr lang="en-US" altLang="zh-CN" sz="24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solidFill>
                  <a:prstClr val="white"/>
                </a:solidFill>
              </a:rPr>
              <a:t>内容：设计你的实验介绍</a:t>
            </a:r>
            <a:endParaRPr lang="en-US" altLang="zh-CN" sz="2400" dirty="0" smtClean="0">
              <a:solidFill>
                <a:prstClr val="white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solidFill>
                  <a:prstClr val="white"/>
                </a:solidFill>
              </a:rPr>
              <a:t>元素：区域、段落、按钮、图片、输入框、选择菜单</a:t>
            </a:r>
            <a:r>
              <a:rPr lang="en-US" altLang="zh-CN" sz="2400" dirty="0" smtClean="0">
                <a:solidFill>
                  <a:prstClr val="white"/>
                </a:solidFill>
              </a:rPr>
              <a:t>…</a:t>
            </a: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400" dirty="0" smtClean="0">
                <a:solidFill>
                  <a:prstClr val="white"/>
                </a:solidFill>
              </a:rPr>
              <a:t>样式：</a:t>
            </a:r>
            <a:r>
              <a:rPr lang="zh-CN" altLang="en-US" sz="2400" dirty="0" smtClean="0">
                <a:solidFill>
                  <a:schemeClr val="accent2"/>
                </a:solidFill>
              </a:rPr>
              <a:t>应用</a:t>
            </a:r>
            <a:r>
              <a:rPr lang="en-US" altLang="zh-CN" sz="2400" dirty="0" smtClean="0">
                <a:solidFill>
                  <a:schemeClr val="accent2"/>
                </a:solidFill>
              </a:rPr>
              <a:t>bootstrap</a:t>
            </a:r>
            <a:r>
              <a:rPr lang="zh-CN" altLang="en-US" sz="2400" dirty="0" smtClean="0">
                <a:solidFill>
                  <a:schemeClr val="accent2"/>
                </a:solidFill>
              </a:rPr>
              <a:t>框架</a:t>
            </a:r>
            <a:endParaRPr lang="en-US" altLang="zh-CN" sz="2400" dirty="0" smtClean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4279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257557" y="1254454"/>
            <a:ext cx="9280105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3200" b="1" dirty="0" smtClean="0">
                <a:solidFill>
                  <a:schemeClr val="bg1"/>
                </a:solidFill>
              </a:rPr>
              <a:t>Html/ CSS/ JavaScript 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呈现了极其丰富多彩的应用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我们今天所学习的只是冰山一角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希望大家多看看优秀的网页设计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从代码解析的角度，欣赏网页</a:t>
            </a:r>
            <a:endParaRPr lang="en-US" altLang="zh-CN" sz="3200" b="1" dirty="0" smtClean="0">
              <a:solidFill>
                <a:schemeClr val="bg1"/>
              </a:solidFill>
            </a:endParaRPr>
          </a:p>
          <a:p>
            <a:pPr lvl="0"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chemeClr val="bg1"/>
                </a:solidFill>
              </a:rPr>
              <a:t>在实践中继续探索</a:t>
            </a:r>
            <a:endParaRPr lang="en-US" altLang="zh-CN" sz="3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418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等腰三角形 25"/>
          <p:cNvSpPr/>
          <p:nvPr/>
        </p:nvSpPr>
        <p:spPr>
          <a:xfrm rot="19808258">
            <a:off x="10518465" y="1096366"/>
            <a:ext cx="897088" cy="773352"/>
          </a:xfrm>
          <a:prstGeom prst="triangle">
            <a:avLst/>
          </a:prstGeom>
          <a:solidFill>
            <a:srgbClr val="F04627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584130" y="1139273"/>
            <a:ext cx="884600" cy="884600"/>
          </a:xfrm>
          <a:prstGeom prst="rect">
            <a:avLst/>
          </a:prstGeom>
          <a:solidFill>
            <a:srgbClr val="F04627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584132" y="2059560"/>
            <a:ext cx="884597" cy="884597"/>
          </a:xfrm>
          <a:prstGeom prst="rect">
            <a:avLst/>
          </a:prstGeom>
          <a:solidFill>
            <a:srgbClr val="F2AE3D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84132" y="2979843"/>
            <a:ext cx="884598" cy="884598"/>
          </a:xfrm>
          <a:prstGeom prst="rect">
            <a:avLst/>
          </a:prstGeom>
          <a:solidFill>
            <a:srgbClr val="2EB7B0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584131" y="3900127"/>
            <a:ext cx="884599" cy="884599"/>
          </a:xfrm>
          <a:prstGeom prst="rect">
            <a:avLst/>
          </a:prstGeom>
          <a:solidFill>
            <a:srgbClr val="49B172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584131" y="4820412"/>
            <a:ext cx="884600" cy="884599"/>
          </a:xfrm>
          <a:prstGeom prst="rect">
            <a:avLst/>
          </a:prstGeom>
          <a:solidFill>
            <a:srgbClr val="1E8E9B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500542" y="1139273"/>
            <a:ext cx="5252769" cy="884600"/>
          </a:xfrm>
          <a:prstGeom prst="rect">
            <a:avLst/>
          </a:prstGeom>
          <a:solidFill>
            <a:srgbClr val="F04627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err="1" smtClean="0"/>
              <a:t>Qualtrics</a:t>
            </a:r>
            <a:r>
              <a:rPr lang="zh-CN" altLang="en-US" sz="2400" b="1" dirty="0" smtClean="0"/>
              <a:t>在线调查系统</a:t>
            </a:r>
            <a:endParaRPr lang="zh-CN" altLang="en-US" sz="2400" b="1" dirty="0"/>
          </a:p>
        </p:txBody>
      </p:sp>
      <p:sp>
        <p:nvSpPr>
          <p:cNvPr id="21" name="矩形 20"/>
          <p:cNvSpPr/>
          <p:nvPr/>
        </p:nvSpPr>
        <p:spPr>
          <a:xfrm>
            <a:off x="5500541" y="2059560"/>
            <a:ext cx="5252748" cy="884597"/>
          </a:xfrm>
          <a:prstGeom prst="rect">
            <a:avLst/>
          </a:prstGeom>
          <a:solidFill>
            <a:srgbClr val="F2AE3D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网络基础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&amp; WEB </a:t>
            </a:r>
            <a:r>
              <a:rPr lang="zh-CN" altLang="en-US" sz="2400" b="1" dirty="0" smtClean="0"/>
              <a:t>编程入门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00542" y="2979843"/>
            <a:ext cx="5252753" cy="884598"/>
          </a:xfrm>
          <a:prstGeom prst="rect">
            <a:avLst/>
          </a:prstGeom>
          <a:solidFill>
            <a:srgbClr val="2EB7B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 </a:t>
            </a:r>
            <a:r>
              <a:rPr lang="zh-CN" altLang="en-US" sz="2400" b="1" dirty="0">
                <a:latin typeface="+mn-ea"/>
              </a:rPr>
              <a:t>初</a:t>
            </a:r>
            <a:r>
              <a:rPr lang="zh-CN" altLang="en-US" sz="2400" b="1" dirty="0" smtClean="0">
                <a:latin typeface="+mn-ea"/>
              </a:rPr>
              <a:t>阶：软件逻辑与基本语法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00541" y="3900127"/>
            <a:ext cx="5252759" cy="884599"/>
          </a:xfrm>
          <a:prstGeom prst="rect">
            <a:avLst/>
          </a:prstGeom>
          <a:solidFill>
            <a:srgbClr val="49B172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 </a:t>
            </a:r>
            <a:r>
              <a:rPr lang="zh-CN" altLang="en-US" sz="2400" b="1" dirty="0" smtClean="0">
                <a:latin typeface="+mn-ea"/>
              </a:rPr>
              <a:t>进阶：编制完整的实验程序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00543" y="4820412"/>
            <a:ext cx="5252764" cy="884599"/>
          </a:xfrm>
          <a:prstGeom prst="rect">
            <a:avLst/>
          </a:prstGeom>
          <a:solidFill>
            <a:srgbClr val="1E8E9B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zh-CN" altLang="en-US" sz="2400" b="1" dirty="0" smtClean="0">
                <a:latin typeface="+mn-ea"/>
              </a:rPr>
              <a:t>高阶：随机化与网络施测</a:t>
            </a:r>
          </a:p>
          <a:p>
            <a:r>
              <a:rPr lang="zh-CN" altLang="en-US" sz="2400" b="1" dirty="0" smtClean="0">
                <a:sym typeface="+mn-ea"/>
              </a:rPr>
              <a:t>在线实验与在线调查系统架设实例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7" name="等腰三角形 26"/>
          <p:cNvSpPr/>
          <p:nvPr/>
        </p:nvSpPr>
        <p:spPr>
          <a:xfrm rot="19808258">
            <a:off x="10521642" y="2006195"/>
            <a:ext cx="897088" cy="773352"/>
          </a:xfrm>
          <a:prstGeom prst="triangle">
            <a:avLst/>
          </a:prstGeom>
          <a:solidFill>
            <a:srgbClr val="F2AE3D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9808258">
            <a:off x="10515275" y="2942164"/>
            <a:ext cx="897088" cy="773352"/>
          </a:xfrm>
          <a:prstGeom prst="triangle">
            <a:avLst/>
          </a:prstGeom>
          <a:solidFill>
            <a:srgbClr val="2EB7B0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9808258">
            <a:off x="10518452" y="3851993"/>
            <a:ext cx="897088" cy="773352"/>
          </a:xfrm>
          <a:prstGeom prst="triangle">
            <a:avLst/>
          </a:prstGeom>
          <a:solidFill>
            <a:srgbClr val="49B172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9808258">
            <a:off x="10518452" y="4759662"/>
            <a:ext cx="897088" cy="773352"/>
          </a:xfrm>
          <a:prstGeom prst="triangle">
            <a:avLst/>
          </a:prstGeom>
          <a:solidFill>
            <a:srgbClr val="1E8E9B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806696" y="1141981"/>
            <a:ext cx="2745622" cy="243068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58875" h="2708000">
                <a:moveTo>
                  <a:pt x="0" y="2498651"/>
                </a:moveTo>
                <a:lnTo>
                  <a:pt x="3058875" y="0"/>
                </a:lnTo>
                <a:lnTo>
                  <a:pt x="3058875" y="985526"/>
                </a:lnTo>
                <a:lnTo>
                  <a:pt x="0" y="2708000"/>
                </a:lnTo>
                <a:lnTo>
                  <a:pt x="0" y="2498651"/>
                </a:lnTo>
                <a:close/>
              </a:path>
            </a:pathLst>
          </a:custGeom>
          <a:solidFill>
            <a:srgbClr val="F04627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1"/>
          <p:cNvSpPr/>
          <p:nvPr/>
        </p:nvSpPr>
        <p:spPr>
          <a:xfrm>
            <a:off x="1819414" y="2051810"/>
            <a:ext cx="2736078" cy="1753076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10633 w 3058875"/>
              <a:gd name="connsiteY0-52" fmla="*/ 1743739 h 1953088"/>
              <a:gd name="connsiteX1-53" fmla="*/ 3058875 w 3058875"/>
              <a:gd name="connsiteY1-54" fmla="*/ 0 h 1953088"/>
              <a:gd name="connsiteX2-55" fmla="*/ 3058875 w 3058875"/>
              <a:gd name="connsiteY2-56" fmla="*/ 985526 h 1953088"/>
              <a:gd name="connsiteX3-57" fmla="*/ 0 w 3058875"/>
              <a:gd name="connsiteY3-58" fmla="*/ 1953088 h 1953088"/>
              <a:gd name="connsiteX4-59" fmla="*/ 10633 w 3058875"/>
              <a:gd name="connsiteY4-60" fmla="*/ 1743739 h 1953088"/>
              <a:gd name="connsiteX0-61" fmla="*/ 0 w 3048242"/>
              <a:gd name="connsiteY0-62" fmla="*/ 1743739 h 1953088"/>
              <a:gd name="connsiteX1-63" fmla="*/ 3048242 w 3048242"/>
              <a:gd name="connsiteY1-64" fmla="*/ 0 h 1953088"/>
              <a:gd name="connsiteX2-65" fmla="*/ 3048242 w 3048242"/>
              <a:gd name="connsiteY2-66" fmla="*/ 985526 h 1953088"/>
              <a:gd name="connsiteX3-67" fmla="*/ 10632 w 3048242"/>
              <a:gd name="connsiteY3-68" fmla="*/ 1953088 h 1953088"/>
              <a:gd name="connsiteX4-69" fmla="*/ 0 w 3048242"/>
              <a:gd name="connsiteY4-70" fmla="*/ 1743739 h 1953088"/>
              <a:gd name="connsiteX0-71" fmla="*/ 31899 w 3080141"/>
              <a:gd name="connsiteY0-72" fmla="*/ 1743739 h 1953088"/>
              <a:gd name="connsiteX1-73" fmla="*/ 3080141 w 3080141"/>
              <a:gd name="connsiteY1-74" fmla="*/ 0 h 1953088"/>
              <a:gd name="connsiteX2-75" fmla="*/ 3080141 w 3080141"/>
              <a:gd name="connsiteY2-76" fmla="*/ 985526 h 1953088"/>
              <a:gd name="connsiteX3-77" fmla="*/ 0 w 3080141"/>
              <a:gd name="connsiteY3-78" fmla="*/ 1953088 h 1953088"/>
              <a:gd name="connsiteX4-79" fmla="*/ 31899 w 3080141"/>
              <a:gd name="connsiteY4-80" fmla="*/ 1743739 h 1953088"/>
              <a:gd name="connsiteX0-81" fmla="*/ 53164 w 3101406"/>
              <a:gd name="connsiteY0-82" fmla="*/ 1743739 h 1953088"/>
              <a:gd name="connsiteX1-83" fmla="*/ 3101406 w 3101406"/>
              <a:gd name="connsiteY1-84" fmla="*/ 0 h 1953088"/>
              <a:gd name="connsiteX2-85" fmla="*/ 3101406 w 3101406"/>
              <a:gd name="connsiteY2-86" fmla="*/ 985526 h 1953088"/>
              <a:gd name="connsiteX3-87" fmla="*/ 0 w 3101406"/>
              <a:gd name="connsiteY3-88" fmla="*/ 1953088 h 1953088"/>
              <a:gd name="connsiteX4-89" fmla="*/ 53164 w 3101406"/>
              <a:gd name="connsiteY4-90" fmla="*/ 1743739 h 1953088"/>
              <a:gd name="connsiteX0-91" fmla="*/ 0 w 3048242"/>
              <a:gd name="connsiteY0-92" fmla="*/ 1743739 h 1953088"/>
              <a:gd name="connsiteX1-93" fmla="*/ 3048242 w 3048242"/>
              <a:gd name="connsiteY1-94" fmla="*/ 0 h 1953088"/>
              <a:gd name="connsiteX2-95" fmla="*/ 3048242 w 3048242"/>
              <a:gd name="connsiteY2-96" fmla="*/ 985526 h 1953088"/>
              <a:gd name="connsiteX3-97" fmla="*/ 10631 w 3048242"/>
              <a:gd name="connsiteY3-98" fmla="*/ 1953088 h 1953088"/>
              <a:gd name="connsiteX4-99" fmla="*/ 0 w 3048242"/>
              <a:gd name="connsiteY4-100" fmla="*/ 1743739 h 19530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48242" h="1953088">
                <a:moveTo>
                  <a:pt x="0" y="1743739"/>
                </a:moveTo>
                <a:lnTo>
                  <a:pt x="3048242" y="0"/>
                </a:lnTo>
                <a:lnTo>
                  <a:pt x="3048242" y="985526"/>
                </a:lnTo>
                <a:lnTo>
                  <a:pt x="10631" y="1953088"/>
                </a:lnTo>
                <a:lnTo>
                  <a:pt x="0" y="1743739"/>
                </a:lnTo>
                <a:close/>
              </a:path>
            </a:pathLst>
          </a:custGeom>
          <a:solidFill>
            <a:srgbClr val="F2AE3D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1"/>
          <p:cNvSpPr/>
          <p:nvPr/>
        </p:nvSpPr>
        <p:spPr>
          <a:xfrm>
            <a:off x="1803503" y="2982333"/>
            <a:ext cx="2755165" cy="1046843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0 w 3069507"/>
              <a:gd name="connsiteY0-72" fmla="*/ 956930 h 1166279"/>
              <a:gd name="connsiteX1-73" fmla="*/ 3069507 w 3069507"/>
              <a:gd name="connsiteY1-74" fmla="*/ 0 h 1166279"/>
              <a:gd name="connsiteX2-75" fmla="*/ 3069507 w 3069507"/>
              <a:gd name="connsiteY2-76" fmla="*/ 985526 h 1166279"/>
              <a:gd name="connsiteX3-77" fmla="*/ 31897 w 3069507"/>
              <a:gd name="connsiteY3-78" fmla="*/ 1166279 h 1166279"/>
              <a:gd name="connsiteX4-79" fmla="*/ 0 w 3069507"/>
              <a:gd name="connsiteY4-80" fmla="*/ 956930 h 11662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69507" h="1166279">
                <a:moveTo>
                  <a:pt x="0" y="956930"/>
                </a:moveTo>
                <a:lnTo>
                  <a:pt x="3069507" y="0"/>
                </a:lnTo>
                <a:lnTo>
                  <a:pt x="3069507" y="985526"/>
                </a:lnTo>
                <a:lnTo>
                  <a:pt x="31897" y="1166279"/>
                </a:lnTo>
                <a:lnTo>
                  <a:pt x="0" y="956930"/>
                </a:lnTo>
                <a:close/>
              </a:path>
            </a:pathLst>
          </a:custGeom>
          <a:solidFill>
            <a:srgbClr val="2EB7B0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1"/>
          <p:cNvSpPr/>
          <p:nvPr/>
        </p:nvSpPr>
        <p:spPr>
          <a:xfrm>
            <a:off x="1825783" y="3906602"/>
            <a:ext cx="2726535" cy="88460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31898 w 3037610"/>
              <a:gd name="connsiteY0-72" fmla="*/ 180753 h 1166279"/>
              <a:gd name="connsiteX1-73" fmla="*/ 3037610 w 3037610"/>
              <a:gd name="connsiteY1-74" fmla="*/ 0 h 1166279"/>
              <a:gd name="connsiteX2-75" fmla="*/ 3037610 w 3037610"/>
              <a:gd name="connsiteY2-76" fmla="*/ 985526 h 1166279"/>
              <a:gd name="connsiteX3-77" fmla="*/ 0 w 3037610"/>
              <a:gd name="connsiteY3-78" fmla="*/ 1166279 h 1166279"/>
              <a:gd name="connsiteX4-79" fmla="*/ 31898 w 3037610"/>
              <a:gd name="connsiteY4-80" fmla="*/ 180753 h 1166279"/>
              <a:gd name="connsiteX0-81" fmla="*/ 10633 w 3016345"/>
              <a:gd name="connsiteY0-82" fmla="*/ 180753 h 985526"/>
              <a:gd name="connsiteX1-83" fmla="*/ 3016345 w 3016345"/>
              <a:gd name="connsiteY1-84" fmla="*/ 0 h 985526"/>
              <a:gd name="connsiteX2-85" fmla="*/ 3016345 w 3016345"/>
              <a:gd name="connsiteY2-86" fmla="*/ 985526 h 985526"/>
              <a:gd name="connsiteX3-87" fmla="*/ 0 w 3016345"/>
              <a:gd name="connsiteY3-88" fmla="*/ 443265 h 985526"/>
              <a:gd name="connsiteX4-89" fmla="*/ 10633 w 3016345"/>
              <a:gd name="connsiteY4-90" fmla="*/ 180753 h 985526"/>
              <a:gd name="connsiteX0-91" fmla="*/ 31898 w 3037610"/>
              <a:gd name="connsiteY0-92" fmla="*/ 180753 h 985526"/>
              <a:gd name="connsiteX1-93" fmla="*/ 3037610 w 3037610"/>
              <a:gd name="connsiteY1-94" fmla="*/ 0 h 985526"/>
              <a:gd name="connsiteX2-95" fmla="*/ 3037610 w 3037610"/>
              <a:gd name="connsiteY2-96" fmla="*/ 985526 h 985526"/>
              <a:gd name="connsiteX3-97" fmla="*/ 0 w 3037610"/>
              <a:gd name="connsiteY3-98" fmla="*/ 379470 h 985526"/>
              <a:gd name="connsiteX4-99" fmla="*/ 31898 w 3037610"/>
              <a:gd name="connsiteY4-100" fmla="*/ 180753 h 9855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37610" h="985526">
                <a:moveTo>
                  <a:pt x="31898" y="180753"/>
                </a:moveTo>
                <a:lnTo>
                  <a:pt x="3037610" y="0"/>
                </a:lnTo>
                <a:lnTo>
                  <a:pt x="3037610" y="985526"/>
                </a:lnTo>
                <a:lnTo>
                  <a:pt x="0" y="379470"/>
                </a:lnTo>
                <a:lnTo>
                  <a:pt x="31898" y="180753"/>
                </a:lnTo>
                <a:close/>
              </a:path>
            </a:pathLst>
          </a:custGeom>
          <a:solidFill>
            <a:srgbClr val="49B172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1"/>
          <p:cNvSpPr/>
          <p:nvPr/>
        </p:nvSpPr>
        <p:spPr>
          <a:xfrm>
            <a:off x="1844872" y="4290244"/>
            <a:ext cx="2707447" cy="1419048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21266 w 3037610"/>
              <a:gd name="connsiteY0-72" fmla="*/ 0 h 1761703"/>
              <a:gd name="connsiteX1-73" fmla="*/ 3037610 w 3037610"/>
              <a:gd name="connsiteY1-74" fmla="*/ 595424 h 1761703"/>
              <a:gd name="connsiteX2-75" fmla="*/ 3037610 w 3037610"/>
              <a:gd name="connsiteY2-76" fmla="*/ 1580950 h 1761703"/>
              <a:gd name="connsiteX3-77" fmla="*/ 0 w 3037610"/>
              <a:gd name="connsiteY3-78" fmla="*/ 1761703 h 1761703"/>
              <a:gd name="connsiteX4-79" fmla="*/ 21266 w 3037610"/>
              <a:gd name="connsiteY4-80" fmla="*/ 0 h 1761703"/>
              <a:gd name="connsiteX0-81" fmla="*/ 0 w 3016344"/>
              <a:gd name="connsiteY0-82" fmla="*/ 0 h 1580950"/>
              <a:gd name="connsiteX1-83" fmla="*/ 3016344 w 3016344"/>
              <a:gd name="connsiteY1-84" fmla="*/ 595424 h 1580950"/>
              <a:gd name="connsiteX2-85" fmla="*/ 3016344 w 3016344"/>
              <a:gd name="connsiteY2-86" fmla="*/ 1580950 h 1580950"/>
              <a:gd name="connsiteX3-87" fmla="*/ 10632 w 3016344"/>
              <a:gd name="connsiteY3-88" fmla="*/ 230614 h 1580950"/>
              <a:gd name="connsiteX4-89" fmla="*/ 0 w 3016344"/>
              <a:gd name="connsiteY4-90" fmla="*/ 0 h 1580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16344" h="1580950">
                <a:moveTo>
                  <a:pt x="0" y="0"/>
                </a:moveTo>
                <a:lnTo>
                  <a:pt x="3016344" y="595424"/>
                </a:lnTo>
                <a:lnTo>
                  <a:pt x="3016344" y="1580950"/>
                </a:lnTo>
                <a:lnTo>
                  <a:pt x="10632" y="230614"/>
                </a:lnTo>
                <a:lnTo>
                  <a:pt x="0" y="0"/>
                </a:lnTo>
                <a:close/>
              </a:path>
            </a:pathLst>
          </a:custGeom>
          <a:solidFill>
            <a:srgbClr val="1E8E9B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4760616" y="1315760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94530"/>
                </a:solidFill>
              </a:rPr>
              <a:t>1</a:t>
            </a:r>
            <a:endParaRPr lang="zh-CN" altLang="en-US" b="1" dirty="0">
              <a:solidFill>
                <a:srgbClr val="C94530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60616" y="224250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B9843"/>
                </a:solidFill>
              </a:rPr>
              <a:t>2</a:t>
            </a:r>
            <a:endParaRPr lang="zh-CN" altLang="en-US" b="1" dirty="0">
              <a:solidFill>
                <a:srgbClr val="CB9843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765379" y="316955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2E9F9F"/>
                </a:solidFill>
              </a:rPr>
              <a:t>3</a:t>
            </a:r>
            <a:endParaRPr lang="zh-CN" altLang="en-US" b="1" dirty="0">
              <a:solidFill>
                <a:srgbClr val="2E9F9F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760616" y="4061591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439B6C"/>
                </a:solidFill>
              </a:rPr>
              <a:t>4</a:t>
            </a:r>
            <a:endParaRPr lang="zh-CN" altLang="en-US" b="1" dirty="0">
              <a:solidFill>
                <a:srgbClr val="439B6C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8809" y="2726604"/>
            <a:ext cx="2519917" cy="2519917"/>
          </a:xfrm>
          <a:prstGeom prst="ellipse">
            <a:avLst/>
          </a:prstGeom>
          <a:solidFill>
            <a:srgbClr val="04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760616" y="5021859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217F8D"/>
                </a:solidFill>
              </a:rPr>
              <a:t>5</a:t>
            </a:r>
            <a:endParaRPr lang="zh-CN" altLang="en-US" b="1" dirty="0">
              <a:solidFill>
                <a:srgbClr val="217F8D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456657" y="3108780"/>
            <a:ext cx="1738888" cy="1738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>
            <a:spLocks noGrp="1"/>
          </p:cNvSpPr>
          <p:nvPr>
            <p:ph type="title"/>
          </p:nvPr>
        </p:nvSpPr>
        <p:spPr>
          <a:xfrm>
            <a:off x="430530" y="4699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+mn-ea"/>
                <a:ea typeface="+mn-ea"/>
              </a:rPr>
              <a:t>本节内容概览：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58164" y="1167765"/>
            <a:ext cx="985685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PART1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：网络基础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</a:rPr>
              <a:t>终端 </a:t>
            </a:r>
            <a:r>
              <a:rPr lang="en-US" altLang="zh-CN" sz="2400" dirty="0">
                <a:solidFill>
                  <a:schemeClr val="bg1"/>
                </a:solidFill>
              </a:rPr>
              <a:t>— </a:t>
            </a:r>
            <a:r>
              <a:rPr lang="zh-CN" altLang="en-US" sz="2400" dirty="0">
                <a:solidFill>
                  <a:schemeClr val="bg1"/>
                </a:solidFill>
              </a:rPr>
              <a:t>路由 </a:t>
            </a:r>
            <a:r>
              <a:rPr lang="en-US" altLang="zh-CN" sz="2400" dirty="0">
                <a:solidFill>
                  <a:schemeClr val="bg1"/>
                </a:solidFill>
              </a:rPr>
              <a:t>— </a:t>
            </a:r>
            <a:r>
              <a:rPr lang="zh-CN" altLang="en-US" sz="2400" dirty="0">
                <a:solidFill>
                  <a:schemeClr val="bg1"/>
                </a:solidFill>
              </a:rPr>
              <a:t>服务器（硬件连接方式）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TCP/IP </a:t>
            </a:r>
            <a:r>
              <a:rPr lang="zh-CN" altLang="en-US" sz="2400" dirty="0">
                <a:solidFill>
                  <a:schemeClr val="bg1"/>
                </a:solidFill>
              </a:rPr>
              <a:t>协议（通信实现方案）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chemeClr val="bg1"/>
                </a:solidFill>
              </a:rPr>
              <a:t>前端 </a:t>
            </a:r>
            <a:r>
              <a:rPr lang="en-US" altLang="zh-CN" sz="2400" dirty="0">
                <a:solidFill>
                  <a:schemeClr val="bg1"/>
                </a:solidFill>
              </a:rPr>
              <a:t>/ </a:t>
            </a:r>
            <a:r>
              <a:rPr lang="zh-CN" altLang="en-US" sz="2400" dirty="0">
                <a:solidFill>
                  <a:schemeClr val="bg1"/>
                </a:solidFill>
              </a:rPr>
              <a:t>后端 （浏览器 </a:t>
            </a:r>
            <a:r>
              <a:rPr lang="en-US" altLang="zh-CN" sz="2400" dirty="0">
                <a:solidFill>
                  <a:schemeClr val="bg1"/>
                </a:solidFill>
              </a:rPr>
              <a:t>— </a:t>
            </a:r>
            <a:r>
              <a:rPr lang="zh-CN" altLang="en-US" sz="2400" dirty="0">
                <a:solidFill>
                  <a:schemeClr val="bg1"/>
                </a:solidFill>
              </a:rPr>
              <a:t>网页服务器）</a:t>
            </a:r>
            <a:endParaRPr lang="en-US" altLang="zh-CN" sz="2400" dirty="0">
              <a:solidFill>
                <a:schemeClr val="bg1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PART2</a:t>
            </a:r>
            <a:r>
              <a:rPr lang="zh-CN" altLang="en-US" sz="2400" b="1" dirty="0">
                <a:solidFill>
                  <a:schemeClr val="bg1"/>
                </a:solidFill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</a:rPr>
              <a:t>html</a:t>
            </a:r>
            <a:r>
              <a:rPr lang="zh-CN" altLang="en-US" sz="2400" b="1" dirty="0">
                <a:solidFill>
                  <a:schemeClr val="bg1"/>
                </a:solidFill>
              </a:rPr>
              <a:t>基础语法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html </a:t>
            </a:r>
            <a:r>
              <a:rPr lang="zh-CN" altLang="en-US" sz="2400" dirty="0" smtClean="0">
                <a:solidFill>
                  <a:schemeClr val="bg1"/>
                </a:solidFill>
              </a:rPr>
              <a:t>超文本格式</a:t>
            </a:r>
            <a:r>
              <a:rPr lang="zh-CN" altLang="en-US" sz="2400" dirty="0">
                <a:solidFill>
                  <a:schemeClr val="bg1"/>
                </a:solidFill>
              </a:rPr>
              <a:t>（浏览器能读懂的语言</a:t>
            </a:r>
            <a:r>
              <a:rPr lang="zh-CN" altLang="en-US" sz="2400" dirty="0" smtClean="0">
                <a:solidFill>
                  <a:schemeClr val="bg1"/>
                </a:solidFill>
              </a:rPr>
              <a:t>）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chemeClr val="bg1"/>
                </a:solidFill>
              </a:rPr>
              <a:t>HTML + CSS/DIV + JAVASCRIPT (</a:t>
            </a:r>
            <a:r>
              <a:rPr lang="zh-CN" altLang="en-US" sz="2400" dirty="0">
                <a:solidFill>
                  <a:schemeClr val="bg1"/>
                </a:solidFill>
              </a:rPr>
              <a:t>内容</a:t>
            </a:r>
            <a:r>
              <a:rPr lang="en-US" altLang="zh-CN" sz="2400" dirty="0">
                <a:solidFill>
                  <a:schemeClr val="bg1"/>
                </a:solidFill>
              </a:rPr>
              <a:t>+</a:t>
            </a:r>
            <a:r>
              <a:rPr lang="zh-CN" altLang="en-US" sz="2400" dirty="0">
                <a:solidFill>
                  <a:schemeClr val="bg1"/>
                </a:solidFill>
              </a:rPr>
              <a:t>样式</a:t>
            </a:r>
            <a:r>
              <a:rPr lang="en-US" altLang="zh-CN" sz="2400" dirty="0">
                <a:solidFill>
                  <a:schemeClr val="bg1"/>
                </a:solidFill>
              </a:rPr>
              <a:t>+</a:t>
            </a:r>
            <a:r>
              <a:rPr lang="zh-CN" altLang="en-US" sz="2400" dirty="0">
                <a:solidFill>
                  <a:schemeClr val="bg1"/>
                </a:solidFill>
              </a:rPr>
              <a:t>动作</a:t>
            </a:r>
            <a:r>
              <a:rPr lang="en-US" altLang="zh-CN" sz="2400" dirty="0">
                <a:solidFill>
                  <a:schemeClr val="bg1"/>
                </a:solidFill>
              </a:rPr>
              <a:t>)</a:t>
            </a:r>
          </a:p>
          <a:p>
            <a:pPr lvl="0" indent="-45720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</a:rPr>
              <a:t>PART3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</a:t>
            </a:r>
            <a:r>
              <a:rPr lang="zh-CN" altLang="en-US" sz="2400" b="1" dirty="0">
                <a:solidFill>
                  <a:schemeClr val="bg1"/>
                </a:solidFill>
              </a:rPr>
              <a:t>使用</a:t>
            </a:r>
            <a:r>
              <a:rPr lang="en-US" altLang="zh-CN" sz="2400" b="1" dirty="0">
                <a:solidFill>
                  <a:schemeClr val="bg1"/>
                </a:solidFill>
              </a:rPr>
              <a:t>Bootstrap</a:t>
            </a:r>
            <a:r>
              <a:rPr lang="zh-CN" altLang="en-US" sz="2400" b="1" dirty="0">
                <a:solidFill>
                  <a:schemeClr val="bg1"/>
                </a:solidFill>
              </a:rPr>
              <a:t>框架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PART 1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468554" y="1278603"/>
            <a:ext cx="34612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PART1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：网络基础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https://timgsa.baidu.com/timg?image&amp;quality=80&amp;size=b9999_10000&amp;sec=1511255935919&amp;di=917b2cefa180d8782939e50f3e827196&amp;imgtype=0&amp;src=http%3A%2F%2Fi0.article.fd.pchome.net%2Ft_500x375%2Fg1%2FM00%2F0C%2F13%2FoYYBAFRsC6KIQ4y3AAMCdfUvYToAACF1APKq1IAAwKN44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288" y="1946548"/>
            <a:ext cx="7307961" cy="4589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PART 1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943220" y="1114248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zh-CN" altLang="en-US" sz="3200" b="1" dirty="0" smtClean="0">
                <a:solidFill>
                  <a:schemeClr val="bg1"/>
                </a:solidFill>
              </a:rPr>
              <a:t>网络基础：硬件连接方式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744" b="86667" l="21026" r="45043"/>
                    </a14:imgEffect>
                  </a14:imgLayer>
                </a14:imgProps>
              </a:ext>
            </a:extLst>
          </a:blip>
          <a:srcRect l="20815" t="14353" r="54169" b="13152"/>
          <a:stretch>
            <a:fillRect/>
          </a:stretch>
        </p:blipFill>
        <p:spPr>
          <a:xfrm>
            <a:off x="1391031" y="2350301"/>
            <a:ext cx="563248" cy="1088195"/>
          </a:xfrm>
          <a:prstGeom prst="rect">
            <a:avLst/>
          </a:prstGeom>
        </p:spPr>
      </p:pic>
      <p:pic>
        <p:nvPicPr>
          <p:cNvPr id="4098" name="Picture 2" descr="https://timgsa.baidu.com/timg?image&amp;quality=80&amp;size=b9999_10000&amp;sec=1511175828029&amp;di=3cd37c2a7c627fc8440246fd05c35e70&amp;imgtype=0&amp;src=http%3A%2F%2Fimg.pconline.com.cn%2Fimages%2Fproduct%2F5452%2F545227%2Fpro-02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500" b="81771" l="1250" r="9796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102" y="2166060"/>
            <a:ext cx="1870960" cy="140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timgsa.baidu.com/timg?image&amp;quality=80&amp;size=b9999_10000&amp;sec=1511176326668&amp;di=7a8ef43216923db56deeb65d6800245e&amp;imgtype=0&amp;src=http%3A%2F%2Fimage.tianjimedia.com%2FuploadImages%2F2013%2F242%2FAL0FHY81EV84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83" l="1188" r="98688">
                        <a14:foregroundMark x1="11500" y1="81250" x2="2313" y2="81250"/>
                        <a14:foregroundMark x1="2563" y1="83917" x2="5250" y2="85000"/>
                        <a14:foregroundMark x1="6688" y1="85417" x2="94000" y2="85417"/>
                        <a14:foregroundMark x1="94125" y1="85417" x2="97438" y2="83667"/>
                        <a14:foregroundMark x1="97813" y1="83333" x2="97688" y2="81667"/>
                        <a14:foregroundMark x1="88500" y1="81250" x2="98000" y2="81667"/>
                        <a14:foregroundMark x1="14063" y1="81833" x2="14063" y2="83500"/>
                        <a14:foregroundMark x1="15188" y1="83917" x2="84938" y2="8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675" y="2278832"/>
            <a:ext cx="1568323" cy="117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913638" y="3591387"/>
            <a:ext cx="1532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Smart Phone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3523875" y="3592081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Tablet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6828529" y="3591387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Laptop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4104" name="Picture 8" descr="https://timgsa.baidu.com/timg?image&amp;quality=80&amp;size=b9999_10000&amp;sec=1511176710933&amp;di=28c31ce92bc2a2a6b608f70669c972df&amp;imgtype=0&amp;src=http%3A%2F%2Fd.hiphotos.baidu.com%2Fimage%2Fpic%2Fitem%2Fa71ea8d3fd1f4134043027922f1f95cad0c85ed2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3165" b="97975" l="6573" r="89828">
                        <a14:foregroundMark x1="66510" y1="15190" x2="67293" y2="89873"/>
                        <a14:foregroundMark x1="67606" y1="89873" x2="89828" y2="89620"/>
                        <a14:foregroundMark x1="66510" y1="15190" x2="89671" y2="14684"/>
                        <a14:foregroundMark x1="89202" y1="15190" x2="89358" y2="89114"/>
                        <a14:foregroundMark x1="68545" y1="17722" x2="68701" y2="87342"/>
                        <a14:foregroundMark x1="72144" y1="18228" x2="72144" y2="88861"/>
                        <a14:foregroundMark x1="10329" y1="87089" x2="7512" y2="94177"/>
                        <a14:foregroundMark x1="7668" y1="96709" x2="7825" y2="94177"/>
                        <a14:foregroundMark x1="7668" y1="96709" x2="57746" y2="96456"/>
                        <a14:foregroundMark x1="58216" y1="95190" x2="57121" y2="87342"/>
                        <a14:foregroundMark x1="10798" y1="87595" x2="57746" y2="87595"/>
                        <a14:foregroundMark x1="12676" y1="88861" x2="36150" y2="92658"/>
                        <a14:foregroundMark x1="28482" y1="20253" x2="28638" y2="55696"/>
                        <a14:foregroundMark x1="29577" y1="56962" x2="58685" y2="57468"/>
                        <a14:foregroundMark x1="28013" y1="22025" x2="59155" y2="19494"/>
                        <a14:foregroundMark x1="58685" y1="21266" x2="58529" y2="56456"/>
                        <a14:foregroundMark x1="36463" y1="26329" x2="37715" y2="54684"/>
                        <a14:foregroundMark x1="32394" y1="23544" x2="31455" y2="54430"/>
                        <a14:foregroundMark x1="39437" y1="27595" x2="39593" y2="52405"/>
                        <a14:foregroundMark x1="32394" y1="39241" x2="43192" y2="36962"/>
                        <a14:foregroundMark x1="31299" y1="45823" x2="46792" y2="47848"/>
                        <a14:foregroundMark x1="34116" y1="41519" x2="34272" y2="46329"/>
                        <a14:foregroundMark x1="46948" y1="20506" x2="47418" y2="55949"/>
                        <a14:foregroundMark x1="52739" y1="20506" x2="52269" y2="56203"/>
                        <a14:foregroundMark x1="47261" y1="25823" x2="58529" y2="25823"/>
                        <a14:foregroundMark x1="54930" y1="20253" x2="47418" y2="54684"/>
                        <a14:foregroundMark x1="48200" y1="25316" x2="48044" y2="45316"/>
                        <a14:foregroundMark x1="41941" y1="41013" x2="47418" y2="4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6" t="12359" r="36035"/>
          <a:stretch>
            <a:fillRect/>
          </a:stretch>
        </p:blipFill>
        <p:spPr bwMode="auto">
          <a:xfrm>
            <a:off x="9707748" y="2550923"/>
            <a:ext cx="995517" cy="91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文本框 36"/>
          <p:cNvSpPr txBox="1"/>
          <p:nvPr/>
        </p:nvSpPr>
        <p:spPr>
          <a:xfrm>
            <a:off x="9974513" y="3591387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PC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1026" name="Picture 2" descr="https://timgsa.baidu.com/timg?image&amp;quality=80&amp;size=b9999_10000&amp;sec=1511254724479&amp;di=4268d812d3901b6e43e9a0306d9584b8&amp;imgtype=0&amp;src=http%3A%2F%2Fimage.haier.com%2Fcn%2Fconsumer%2Fcomputers%2Fpc_accessories%2Frouter%2F201412%2FW020150108588280396764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281" y="4365382"/>
            <a:ext cx="2088648" cy="2088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timgsa.baidu.com/timg?image&amp;quality=80&amp;size=b9999_10000&amp;sec=1511254783014&amp;di=7d20622c92a847f665407c736b20209f&amp;imgtype=0&amp;src=http%3A%2F%2Fimage.cn.made-in-china.com%2Fprodzip%2F000-oCaQmUHWOVrh.jpg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9763" b="89974" l="2679" r="989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712" b="25341"/>
          <a:stretch>
            <a:fillRect/>
          </a:stretch>
        </p:blipFill>
        <p:spPr bwMode="auto">
          <a:xfrm>
            <a:off x="5907024" y="5344061"/>
            <a:ext cx="3017520" cy="108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/>
          <p:cNvCxnSpPr/>
          <p:nvPr/>
        </p:nvCxnSpPr>
        <p:spPr>
          <a:xfrm>
            <a:off x="1828800" y="3960719"/>
            <a:ext cx="1371600" cy="1079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4362566" y="3420904"/>
            <a:ext cx="191950" cy="15859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>
            <a:off x="5000940" y="3462292"/>
            <a:ext cx="2008130" cy="1355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H="1">
            <a:off x="5474413" y="3646555"/>
            <a:ext cx="4500100" cy="1387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5000940" y="5898995"/>
            <a:ext cx="906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3196282" y="6304003"/>
            <a:ext cx="2008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Wireless switches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48410" y="6356551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Ethernet </a:t>
            </a:r>
            <a:r>
              <a:rPr lang="en-US" altLang="zh-CN" b="1" dirty="0" smtClean="0">
                <a:solidFill>
                  <a:schemeClr val="bg1"/>
                </a:solidFill>
              </a:rPr>
              <a:t>switches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36681" y="1862252"/>
            <a:ext cx="2518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终端 </a:t>
            </a:r>
            <a:r>
              <a:rPr lang="en-US" altLang="zh-CN" b="1" dirty="0">
                <a:solidFill>
                  <a:schemeClr val="bg1"/>
                </a:solidFill>
              </a:rPr>
              <a:t>— </a:t>
            </a:r>
            <a:r>
              <a:rPr lang="zh-CN" altLang="en-US" b="1" dirty="0">
                <a:solidFill>
                  <a:schemeClr val="bg1"/>
                </a:solidFill>
              </a:rPr>
              <a:t>路由 </a:t>
            </a:r>
            <a:r>
              <a:rPr lang="en-US" altLang="zh-CN" b="1" dirty="0">
                <a:solidFill>
                  <a:schemeClr val="bg1"/>
                </a:solidFill>
              </a:rPr>
              <a:t>— </a:t>
            </a:r>
            <a:r>
              <a:rPr lang="zh-CN" altLang="en-US" b="1" dirty="0">
                <a:solidFill>
                  <a:schemeClr val="bg1"/>
                </a:solidFill>
              </a:rPr>
              <a:t>服务器</a:t>
            </a:r>
            <a:endParaRPr lang="zh-CN" altLang="en-US" dirty="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8641942" y="5889851"/>
            <a:ext cx="906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0583982" y="6332906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Server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pic>
        <p:nvPicPr>
          <p:cNvPr id="30" name="Picture 4" descr="https://timgsa.baidu.com/timg?image&amp;quality=80&amp;size=b9999_10000&amp;sec=1511255150539&amp;di=da6f4cff98880ea8b623c2df1e8b6435&amp;imgtype=0&amp;src=http%3A%2F%2Fwww.d1net.com%2Fuploadfile%2F2014%2F1211%2F20141211110540275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2609" l="2707" r="98567">
                        <a14:backgroundMark x1="3025" y1="73043" x2="9395" y2="91304"/>
                        <a14:backgroundMark x1="11306" y1="90000" x2="3503" y2="6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8025" y="5398551"/>
            <a:ext cx="2413819" cy="88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https://timgsa.baidu.com/timg?image&amp;quality=80&amp;size=b9999_10000&amp;sec=1511255150539&amp;di=da6f4cff98880ea8b623c2df1e8b6435&amp;imgtype=0&amp;src=http%3A%2F%2Fwww.d1net.com%2Fuploadfile%2F2014%2F1211%2F20141211110540275.jp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2609" l="2707" r="98567">
                        <a14:backgroundMark x1="3025" y1="73043" x2="9395" y2="91304"/>
                        <a14:backgroundMark x1="11306" y1="90000" x2="3503" y2="6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7748" y="4844789"/>
            <a:ext cx="2413819" cy="884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PART 1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362192" y="1217596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网络基础：服务器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timgsa.baidu.com/timg?image&amp;quality=80&amp;size=b9999_10000&amp;sec=1511255034200&amp;di=82215d5eb46576fe786d5599a669a349&amp;imgtype=0&amp;src=http%3A%2F%2Fimgsrc.baidu.com%2Fimage%2Fc0%253Dshijue1%252C0%252C0%252C294%252C40%2Fsign%3D42f5e7e6b8fb43160e12723948cd2c56%2F6c224f4a20a44623766f224f9222720e0cf3d772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1"/>
          <a:stretch>
            <a:fillRect/>
          </a:stretch>
        </p:blipFill>
        <p:spPr bwMode="auto">
          <a:xfrm>
            <a:off x="581450" y="2069213"/>
            <a:ext cx="8062874" cy="429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imgsa.baidu.com/timg?image&amp;quality=80&amp;size=b9999_10000&amp;sec=1511255150539&amp;di=da6f4cff98880ea8b623c2df1e8b6435&amp;imgtype=0&amp;src=http%3A%2F%2Fwww.d1net.com%2Fuploadfile%2F2014%2F1211%2F2014121111054027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5277" y="3202511"/>
            <a:ext cx="5981700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PART 1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020923" y="1252384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网络基础：通信</a:t>
            </a:r>
            <a:r>
              <a:rPr lang="zh-CN" altLang="en-US" sz="3200" b="1" dirty="0">
                <a:solidFill>
                  <a:schemeClr val="bg1"/>
                </a:solidFill>
              </a:rPr>
              <a:t>实现方案</a:t>
            </a:r>
          </a:p>
        </p:txBody>
      </p:sp>
      <p:pic>
        <p:nvPicPr>
          <p:cNvPr id="2052" name="Picture 4" descr="https://timgsa.baidu.com/timg?image&amp;quality=80&amp;size=b9999_10000&amp;sec=1511255150539&amp;di=da6f4cff98880ea8b623c2df1e8b6435&amp;imgtype=0&amp;src=http%3A%2F%2Fwww.d1net.com%2Fuploadfile%2F2014%2F1211%2F20141211110540275.jpg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2609" l="2707" r="98567">
                        <a14:backgroundMark x1="3025" y1="73043" x2="9395" y2="91304"/>
                        <a14:backgroundMark x1="11306" y1="90000" x2="3503" y2="634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810" y="3622999"/>
            <a:ext cx="3109331" cy="113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timgsa.baidu.com/timg?image&amp;quality=80&amp;size=b9999_10000&amp;sec=1511176326668&amp;di=7a8ef43216923db56deeb65d6800245e&amp;imgtype=0&amp;src=http%3A%2F%2Fimage.tianjimedia.com%2FuploadImages%2F2013%2F242%2FAL0FHY81EV84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83" l="1188" r="98688">
                        <a14:foregroundMark x1="11500" y1="81250" x2="2313" y2="81250"/>
                        <a14:foregroundMark x1="2563" y1="83917" x2="5250" y2="85000"/>
                        <a14:foregroundMark x1="6688" y1="85417" x2="94000" y2="85417"/>
                        <a14:foregroundMark x1="94125" y1="85417" x2="97438" y2="83667"/>
                        <a14:foregroundMark x1="97813" y1="83333" x2="97688" y2="81667"/>
                        <a14:foregroundMark x1="88500" y1="81250" x2="98000" y2="81667"/>
                        <a14:foregroundMark x1="14063" y1="81833" x2="14063" y2="83500"/>
                        <a14:foregroundMark x1="15188" y1="83917" x2="84938" y2="83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300" y="1721271"/>
            <a:ext cx="1568323" cy="1176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4744" b="86667" l="21026" r="45043"/>
                    </a14:imgEffect>
                  </a14:imgLayer>
                </a14:imgProps>
              </a:ext>
            </a:extLst>
          </a:blip>
          <a:srcRect l="20815" t="14353" r="54169" b="13152"/>
          <a:stretch>
            <a:fillRect/>
          </a:stretch>
        </p:blipFill>
        <p:spPr>
          <a:xfrm>
            <a:off x="1728835" y="3648285"/>
            <a:ext cx="563248" cy="1088195"/>
          </a:xfrm>
          <a:prstGeom prst="rect">
            <a:avLst/>
          </a:prstGeom>
        </p:spPr>
      </p:pic>
      <p:pic>
        <p:nvPicPr>
          <p:cNvPr id="14" name="Picture 8" descr="https://timgsa.baidu.com/timg?image&amp;quality=80&amp;size=b9999_10000&amp;sec=1511176710933&amp;di=28c31ce92bc2a2a6b608f70669c972df&amp;imgtype=0&amp;src=http%3A%2F%2Fd.hiphotos.baidu.com%2Fimage%2Fpic%2Fitem%2Fa71ea8d3fd1f4134043027922f1f95cad0c85ed2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3165" b="97975" l="6573" r="89828">
                        <a14:foregroundMark x1="66510" y1="15190" x2="67293" y2="89873"/>
                        <a14:foregroundMark x1="67606" y1="89873" x2="89828" y2="89620"/>
                        <a14:foregroundMark x1="66510" y1="15190" x2="89671" y2="14684"/>
                        <a14:foregroundMark x1="89202" y1="15190" x2="89358" y2="89114"/>
                        <a14:foregroundMark x1="68545" y1="17722" x2="68701" y2="87342"/>
                        <a14:foregroundMark x1="72144" y1="18228" x2="72144" y2="88861"/>
                        <a14:foregroundMark x1="10329" y1="87089" x2="7512" y2="94177"/>
                        <a14:foregroundMark x1="7668" y1="96709" x2="7825" y2="94177"/>
                        <a14:foregroundMark x1="7668" y1="96709" x2="57746" y2="96456"/>
                        <a14:foregroundMark x1="58216" y1="95190" x2="57121" y2="87342"/>
                        <a14:foregroundMark x1="10798" y1="87595" x2="57746" y2="87595"/>
                        <a14:foregroundMark x1="12676" y1="88861" x2="36150" y2="92658"/>
                        <a14:foregroundMark x1="28482" y1="20253" x2="28638" y2="55696"/>
                        <a14:foregroundMark x1="29577" y1="56962" x2="58685" y2="57468"/>
                        <a14:foregroundMark x1="28013" y1="22025" x2="59155" y2="19494"/>
                        <a14:foregroundMark x1="58685" y1="21266" x2="58529" y2="56456"/>
                        <a14:foregroundMark x1="36463" y1="26329" x2="37715" y2="54684"/>
                        <a14:foregroundMark x1="32394" y1="23544" x2="31455" y2="54430"/>
                        <a14:foregroundMark x1="39437" y1="27595" x2="39593" y2="52405"/>
                        <a14:foregroundMark x1="32394" y1="39241" x2="43192" y2="36962"/>
                        <a14:foregroundMark x1="31299" y1="45823" x2="46792" y2="47848"/>
                        <a14:foregroundMark x1="34116" y1="41519" x2="34272" y2="46329"/>
                        <a14:foregroundMark x1="46948" y1="20506" x2="47418" y2="55949"/>
                        <a14:foregroundMark x1="52739" y1="20506" x2="52269" y2="56203"/>
                        <a14:foregroundMark x1="47261" y1="25823" x2="58529" y2="25823"/>
                        <a14:foregroundMark x1="54930" y1="20253" x2="47418" y2="54684"/>
                        <a14:foregroundMark x1="48200" y1="25316" x2="48044" y2="45316"/>
                        <a14:foregroundMark x1="41941" y1="41013" x2="47418" y2="410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86" t="12359" r="36035"/>
          <a:stretch>
            <a:fillRect/>
          </a:stretch>
        </p:blipFill>
        <p:spPr bwMode="auto">
          <a:xfrm>
            <a:off x="1512701" y="5533748"/>
            <a:ext cx="995517" cy="91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timgsa.baidu.com/timg?image&amp;quality=80&amp;size=b9999_10000&amp;sec=1511254783014&amp;di=7d20622c92a847f665407c736b20209f&amp;imgtype=0&amp;src=http%3A%2F%2Fimage.cn.made-in-china.com%2Fprodzip%2F000-oCaQmUHWOVrh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763" b="89974" l="2679" r="9892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712" b="25341"/>
          <a:stretch>
            <a:fillRect/>
          </a:stretch>
        </p:blipFill>
        <p:spPr bwMode="auto">
          <a:xfrm>
            <a:off x="4406164" y="3847366"/>
            <a:ext cx="2602906" cy="80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箭头连接符 2"/>
          <p:cNvCxnSpPr>
            <a:endCxn id="15" idx="1"/>
          </p:cNvCxnSpPr>
          <p:nvPr/>
        </p:nvCxnSpPr>
        <p:spPr>
          <a:xfrm>
            <a:off x="2620537" y="2196790"/>
            <a:ext cx="1785627" cy="20552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>
            <a:endCxn id="15" idx="1"/>
          </p:cNvCxnSpPr>
          <p:nvPr/>
        </p:nvCxnSpPr>
        <p:spPr>
          <a:xfrm>
            <a:off x="2292083" y="4192859"/>
            <a:ext cx="2114081" cy="5920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4" idx="3"/>
            <a:endCxn id="15" idx="1"/>
          </p:cNvCxnSpPr>
          <p:nvPr/>
        </p:nvCxnSpPr>
        <p:spPr>
          <a:xfrm flipV="1">
            <a:off x="2508218" y="4252063"/>
            <a:ext cx="1897946" cy="173737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5" idx="3"/>
            <a:endCxn id="2052" idx="1"/>
          </p:cNvCxnSpPr>
          <p:nvPr/>
        </p:nvCxnSpPr>
        <p:spPr>
          <a:xfrm flipV="1">
            <a:off x="7009070" y="4192383"/>
            <a:ext cx="1690740" cy="5968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5880395" y="5262644"/>
            <a:ext cx="22573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TCP/IP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协议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124696" y="5262643"/>
            <a:ext cx="3344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</a:rPr>
              <a:t>HTML</a:t>
            </a:r>
            <a:r>
              <a:rPr lang="zh-CN" altLang="en-US" sz="3200" b="1" dirty="0" smtClean="0">
                <a:solidFill>
                  <a:schemeClr val="bg1"/>
                </a:solidFill>
              </a:rPr>
              <a:t>超文本格式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25439" y="6014947"/>
            <a:ext cx="4424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 smtClean="0"/>
              <a:t>Post/Get/Request 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77107" y="1"/>
            <a:ext cx="1237786" cy="6690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 smtClean="0">
              <a:solidFill>
                <a:schemeClr val="tx2"/>
              </a:solidFill>
            </a:endParaRPr>
          </a:p>
          <a:p>
            <a:pPr algn="ctr"/>
            <a:r>
              <a:rPr lang="en-US" altLang="zh-CN" sz="2400" b="1" dirty="0" smtClean="0">
                <a:solidFill>
                  <a:schemeClr val="tx2"/>
                </a:solidFill>
              </a:rPr>
              <a:t>PART 1</a:t>
            </a:r>
            <a:endParaRPr lang="zh-CN" altLang="en-US" sz="2400" b="1" dirty="0">
              <a:solidFill>
                <a:schemeClr val="tx2"/>
              </a:solidFill>
            </a:endParaRPr>
          </a:p>
        </p:txBody>
      </p:sp>
      <p:sp>
        <p:nvSpPr>
          <p:cNvPr id="8" name="等腰三角形 7"/>
          <p:cNvSpPr/>
          <p:nvPr/>
        </p:nvSpPr>
        <p:spPr>
          <a:xfrm rot="10800000">
            <a:off x="5477107" y="669073"/>
            <a:ext cx="1237786" cy="524107"/>
          </a:xfrm>
          <a:prstGeom prst="triangle">
            <a:avLst>
              <a:gd name="adj" fmla="val 4909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085649" y="1150811"/>
            <a:ext cx="4384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网络基础：前端 </a:t>
            </a:r>
            <a:r>
              <a:rPr lang="en-US" altLang="zh-CN" sz="3200" b="1" dirty="0">
                <a:solidFill>
                  <a:schemeClr val="bg1"/>
                </a:solidFill>
              </a:rPr>
              <a:t>/ </a:t>
            </a:r>
            <a:r>
              <a:rPr lang="zh-CN" altLang="en-US" sz="3200" b="1" dirty="0">
                <a:solidFill>
                  <a:schemeClr val="bg1"/>
                </a:solidFill>
              </a:rPr>
              <a:t>后端 </a:t>
            </a:r>
          </a:p>
        </p:txBody>
      </p:sp>
      <p:sp>
        <p:nvSpPr>
          <p:cNvPr id="2" name="矩形 1"/>
          <p:cNvSpPr/>
          <p:nvPr/>
        </p:nvSpPr>
        <p:spPr>
          <a:xfrm>
            <a:off x="1984915" y="2698597"/>
            <a:ext cx="1784195" cy="11708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浏览器</a:t>
            </a: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769110" y="3094468"/>
            <a:ext cx="30907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859857" y="2698597"/>
            <a:ext cx="2609386" cy="117087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网页服务器</a:t>
            </a:r>
            <a:endParaRPr lang="zh-CN" altLang="en-US" sz="3200" b="1" dirty="0"/>
          </a:p>
        </p:txBody>
      </p:sp>
      <p:sp>
        <p:nvSpPr>
          <p:cNvPr id="26" name="矩形 25"/>
          <p:cNvSpPr/>
          <p:nvPr/>
        </p:nvSpPr>
        <p:spPr>
          <a:xfrm>
            <a:off x="7555880" y="5009684"/>
            <a:ext cx="3113048" cy="1170879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/>
              <a:t>数据库</a:t>
            </a:r>
            <a:r>
              <a:rPr lang="zh-CN" altLang="en-US" sz="3200" b="1" dirty="0" smtClean="0"/>
              <a:t>服务器</a:t>
            </a:r>
            <a:endParaRPr lang="zh-CN" altLang="en-US" sz="3200" b="1" dirty="0"/>
          </a:p>
        </p:txBody>
      </p:sp>
      <p:cxnSp>
        <p:nvCxnSpPr>
          <p:cNvPr id="27" name="直接箭头连接符 26"/>
          <p:cNvCxnSpPr>
            <a:stCxn id="24" idx="2"/>
            <a:endCxn id="26" idx="0"/>
          </p:cNvCxnSpPr>
          <p:nvPr/>
        </p:nvCxnSpPr>
        <p:spPr>
          <a:xfrm>
            <a:off x="8164550" y="3869476"/>
            <a:ext cx="947854" cy="1140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H="1" flipV="1">
            <a:off x="8706777" y="3869477"/>
            <a:ext cx="1014297" cy="1140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>
            <a:off x="3757959" y="3468031"/>
            <a:ext cx="30907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5182929" y="2322576"/>
            <a:ext cx="0" cy="424816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948589" y="5464098"/>
            <a:ext cx="184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Front-End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571893" y="5464098"/>
            <a:ext cx="1737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92D050"/>
                </a:solidFill>
              </a:rPr>
              <a:t>Back-End</a:t>
            </a:r>
            <a:endParaRPr lang="zh-CN" altLang="en-US" sz="2800" b="1" dirty="0">
              <a:solidFill>
                <a:srgbClr val="92D05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899837" y="1790665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浏览器 </a:t>
            </a:r>
            <a:r>
              <a:rPr lang="en-US" altLang="zh-CN" b="1" dirty="0">
                <a:solidFill>
                  <a:schemeClr val="bg1"/>
                </a:solidFill>
              </a:rPr>
              <a:t>— </a:t>
            </a:r>
            <a:r>
              <a:rPr lang="zh-CN" altLang="en-US" b="1" dirty="0">
                <a:solidFill>
                  <a:schemeClr val="bg1"/>
                </a:solidFill>
              </a:rPr>
              <a:t>网页服务器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2622</Words>
  <Application>Microsoft Office PowerPoint</Application>
  <PresentationFormat>宽屏</PresentationFormat>
  <Paragraphs>472</Paragraphs>
  <Slides>29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5" baseType="lpstr">
      <vt:lpstr>等线</vt:lpstr>
      <vt:lpstr>等线 Light</vt:lpstr>
      <vt:lpstr>楷体</vt:lpstr>
      <vt:lpstr>Arial</vt:lpstr>
      <vt:lpstr>Wingdings</vt:lpstr>
      <vt:lpstr>Office 主题​​</vt:lpstr>
      <vt:lpstr>PowerPoint 演示文稿</vt:lpstr>
      <vt:lpstr>上节回顾：Qualtrics在线调查系统</vt:lpstr>
      <vt:lpstr>PowerPoint 演示文稿</vt:lpstr>
      <vt:lpstr>本节内容概览：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Cong Wei</dc:creator>
  <cp:lastModifiedBy>liqiqi</cp:lastModifiedBy>
  <cp:revision>365</cp:revision>
  <dcterms:created xsi:type="dcterms:W3CDTF">2017-11-20T01:11:00Z</dcterms:created>
  <dcterms:modified xsi:type="dcterms:W3CDTF">2018-12-06T11:18:19Z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